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4"/>
  </p:notesMasterIdLst>
  <p:handoutMasterIdLst>
    <p:handoutMasterId r:id="rId45"/>
  </p:handoutMasterIdLst>
  <p:sldIdLst>
    <p:sldId id="973" r:id="rId2"/>
    <p:sldId id="1132" r:id="rId3"/>
    <p:sldId id="1085" r:id="rId4"/>
    <p:sldId id="1104" r:id="rId5"/>
    <p:sldId id="1121" r:id="rId6"/>
    <p:sldId id="1111" r:id="rId7"/>
    <p:sldId id="1112" r:id="rId8"/>
    <p:sldId id="1101" r:id="rId9"/>
    <p:sldId id="1064" r:id="rId10"/>
    <p:sldId id="1124" r:id="rId11"/>
    <p:sldId id="1070" r:id="rId12"/>
    <p:sldId id="1123" r:id="rId13"/>
    <p:sldId id="1071" r:id="rId14"/>
    <p:sldId id="1127" r:id="rId15"/>
    <p:sldId id="1081" r:id="rId16"/>
    <p:sldId id="1096" r:id="rId17"/>
    <p:sldId id="1083" r:id="rId18"/>
    <p:sldId id="1125" r:id="rId19"/>
    <p:sldId id="1126" r:id="rId20"/>
    <p:sldId id="1046" r:id="rId21"/>
    <p:sldId id="1045" r:id="rId22"/>
    <p:sldId id="1032" r:id="rId23"/>
    <p:sldId id="1033" r:id="rId24"/>
    <p:sldId id="1034" r:id="rId25"/>
    <p:sldId id="1035" r:id="rId26"/>
    <p:sldId id="1107" r:id="rId27"/>
    <p:sldId id="1108" r:id="rId28"/>
    <p:sldId id="1128" r:id="rId29"/>
    <p:sldId id="1130" r:id="rId30"/>
    <p:sldId id="1036" r:id="rId31"/>
    <p:sldId id="1037" r:id="rId32"/>
    <p:sldId id="1060" r:id="rId33"/>
    <p:sldId id="1038" r:id="rId34"/>
    <p:sldId id="1109" r:id="rId35"/>
    <p:sldId id="1057" r:id="rId36"/>
    <p:sldId id="1110" r:id="rId37"/>
    <p:sldId id="1118" r:id="rId38"/>
    <p:sldId id="1113" r:id="rId39"/>
    <p:sldId id="1129" r:id="rId40"/>
    <p:sldId id="1053" r:id="rId41"/>
    <p:sldId id="1134" r:id="rId42"/>
    <p:sldId id="1133" r:id="rId4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53F4853-A593-8748-93E0-595A12909FB7}">
          <p14:sldIdLst>
            <p14:sldId id="973"/>
            <p14:sldId id="1132"/>
            <p14:sldId id="1085"/>
            <p14:sldId id="1104"/>
            <p14:sldId id="1121"/>
            <p14:sldId id="1111"/>
            <p14:sldId id="1112"/>
            <p14:sldId id="1101"/>
            <p14:sldId id="1064"/>
            <p14:sldId id="1124"/>
            <p14:sldId id="1070"/>
            <p14:sldId id="1123"/>
            <p14:sldId id="1071"/>
            <p14:sldId id="1127"/>
            <p14:sldId id="1081"/>
            <p14:sldId id="1096"/>
            <p14:sldId id="1083"/>
            <p14:sldId id="1125"/>
            <p14:sldId id="1126"/>
            <p14:sldId id="1046"/>
            <p14:sldId id="1045"/>
            <p14:sldId id="1032"/>
            <p14:sldId id="1033"/>
            <p14:sldId id="1034"/>
            <p14:sldId id="1035"/>
            <p14:sldId id="1107"/>
            <p14:sldId id="1108"/>
            <p14:sldId id="1128"/>
            <p14:sldId id="1130"/>
            <p14:sldId id="1036"/>
            <p14:sldId id="1037"/>
            <p14:sldId id="1060"/>
            <p14:sldId id="1038"/>
            <p14:sldId id="1109"/>
            <p14:sldId id="1057"/>
            <p14:sldId id="1110"/>
            <p14:sldId id="1118"/>
            <p14:sldId id="1113"/>
            <p14:sldId id="1129"/>
            <p14:sldId id="1053"/>
            <p14:sldId id="1134"/>
            <p14:sldId id="11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244E"/>
    <a:srgbClr val="8152B4"/>
    <a:srgbClr val="3BB6D7"/>
    <a:srgbClr val="CE5840"/>
    <a:srgbClr val="64C84C"/>
    <a:srgbClr val="FFFFFF"/>
    <a:srgbClr val="DDF0EF"/>
    <a:srgbClr val="9FD5E8"/>
    <a:srgbClr val="0098BE"/>
    <a:srgbClr val="6A95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2" autoAdjust="0"/>
    <p:restoredTop sz="85612" autoAdjust="0"/>
  </p:normalViewPr>
  <p:slideViewPr>
    <p:cSldViewPr snapToGrid="0" snapToObjects="1">
      <p:cViewPr varScale="1">
        <p:scale>
          <a:sx n="112" d="100"/>
          <a:sy n="112" d="100"/>
        </p:scale>
        <p:origin x="209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90" d="100"/>
          <a:sy n="90" d="100"/>
        </p:scale>
        <p:origin x="-2163" y="74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5/8/layout/radial5" loCatId="cycle" qsTypeId="urn:microsoft.com/office/officeart/2005/8/quickstyle/simple2" qsCatId="simple" csTypeId="urn:microsoft.com/office/officeart/2005/8/colors/colorful1" csCatId="colorful" phldr="1"/>
      <dgm:spPr/>
      <dgm:t>
        <a:bodyPr/>
        <a:lstStyle/>
        <a:p>
          <a:endParaRPr lang="en-US"/>
        </a:p>
      </dgm:t>
    </dgm:pt>
    <dgm:pt modelId="{42D71409-67F9-455C-8C6D-716D284AAA6B}">
      <dgm:prSet phldrT="[Text]" custT="1"/>
      <dgm:spPr/>
      <dgm:t>
        <a:bodyPr/>
        <a:lstStyle/>
        <a:p>
          <a:r>
            <a:rPr lang="en-US" sz="1600" b="1" dirty="0" smtClean="0">
              <a:latin typeface="Arial Nova Light" panose="020B0304020202020204" pitchFamily="34" charset="0"/>
            </a:rPr>
            <a:t>DISPOSITIFS DE FORMATION PROFESSIONNELLE</a:t>
          </a:r>
          <a:endParaRPr lang="en-US" sz="1600" b="1" dirty="0">
            <a:latin typeface="Arial Nova Light" panose="020B0304020202020204" pitchFamily="34" charset="0"/>
          </a:endParaRPr>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3AF880A5-0F00-4315-A5DF-1FE656798601}">
      <dgm:prSet phldrT="[Text]" custT="1"/>
      <dgm:spPr>
        <a:solidFill>
          <a:srgbClr val="64C84C"/>
        </a:solidFill>
      </dgm:spPr>
      <dgm:t>
        <a:bodyPr/>
        <a:lstStyle/>
        <a:p>
          <a:r>
            <a:rPr lang="en-US" sz="1600" b="1" dirty="0" smtClean="0">
              <a:latin typeface="Arial Nova Light" panose="020B0304020202020204" pitchFamily="34" charset="0"/>
            </a:rPr>
            <a:t>CONGÉ POUR BILAN DE COMPÉTENCES</a:t>
          </a:r>
          <a:endParaRPr lang="en-US" sz="1600" b="1" dirty="0">
            <a:latin typeface="Arial Nova Light" panose="020B0304020202020204" pitchFamily="34" charset="0"/>
          </a:endParaRPr>
        </a:p>
      </dgm:t>
    </dgm:pt>
    <dgm:pt modelId="{A13BB1F9-5857-4B43-8BF5-6589AA2CB759}" type="parTrans" cxnId="{24F8CBE2-5003-4E69-A772-6B98F2B05181}">
      <dgm:prSet/>
      <dgm:spPr/>
      <dgm:t>
        <a:bodyPr/>
        <a:lstStyle/>
        <a:p>
          <a:endParaRPr lang="en-US"/>
        </a:p>
      </dgm:t>
    </dgm:pt>
    <dgm:pt modelId="{C198C41D-2640-4669-83ED-E0CD35701C8E}" type="sibTrans" cxnId="{24F8CBE2-5003-4E69-A772-6B98F2B05181}">
      <dgm:prSet/>
      <dgm:spPr/>
      <dgm:t>
        <a:bodyPr/>
        <a:lstStyle/>
        <a:p>
          <a:endParaRPr lang="en-US"/>
        </a:p>
      </dgm:t>
    </dgm:pt>
    <dgm:pt modelId="{8EA7219F-BDB2-48EB-9EEB-3133522D132E}">
      <dgm:prSet phldrT="[Text]" custT="1"/>
      <dgm:spPr>
        <a:solidFill>
          <a:srgbClr val="CE5840"/>
        </a:solidFill>
      </dgm:spPr>
      <dgm:t>
        <a:bodyPr/>
        <a:lstStyle/>
        <a:p>
          <a:r>
            <a:rPr lang="en-US" sz="1600" b="1" dirty="0" smtClean="0">
              <a:latin typeface="Arial Nova Light" panose="020B0304020202020204" pitchFamily="34" charset="0"/>
            </a:rPr>
            <a:t>CONGÉ DE FORMATION PROFESSIONNELLE</a:t>
          </a:r>
          <a:endParaRPr lang="en-US" sz="1600" b="1" dirty="0">
            <a:latin typeface="Arial Nova Light" panose="020B0304020202020204" pitchFamily="34" charset="0"/>
          </a:endParaRPr>
        </a:p>
      </dgm:t>
    </dgm:pt>
    <dgm:pt modelId="{3EE8403A-CB7C-4815-85BD-AEBCAEB71B37}" type="parTrans" cxnId="{58AD7EEF-D408-406B-87EE-4691D4C30668}">
      <dgm:prSet/>
      <dgm:spPr/>
      <dgm:t>
        <a:bodyPr/>
        <a:lstStyle/>
        <a:p>
          <a:endParaRPr lang="en-US"/>
        </a:p>
      </dgm:t>
    </dgm:pt>
    <dgm:pt modelId="{C94B7947-85DC-4B21-BB99-DF8438356F98}" type="sibTrans" cxnId="{58AD7EEF-D408-406B-87EE-4691D4C30668}">
      <dgm:prSet/>
      <dgm:spPr/>
      <dgm:t>
        <a:bodyPr/>
        <a:lstStyle/>
        <a:p>
          <a:endParaRPr lang="en-US"/>
        </a:p>
      </dgm:t>
    </dgm:pt>
    <dgm:pt modelId="{932A6641-B47E-48FC-963F-311CBB9F360A}">
      <dgm:prSet phldrT="[Text]" custT="1"/>
      <dgm:spPr>
        <a:solidFill>
          <a:srgbClr val="8152B4"/>
        </a:solidFill>
      </dgm:spPr>
      <dgm:t>
        <a:bodyPr/>
        <a:lstStyle/>
        <a:p>
          <a:r>
            <a:rPr lang="en-US" sz="1600" b="1" dirty="0" smtClean="0">
              <a:latin typeface="Arial Nova Light" panose="020B0304020202020204" pitchFamily="34" charset="0"/>
            </a:rPr>
            <a:t>CONGÉ POUR VAE</a:t>
          </a:r>
        </a:p>
        <a:p>
          <a:r>
            <a:rPr lang="en-US" sz="1600" b="1" dirty="0" smtClean="0">
              <a:latin typeface="Arial Nova Light" panose="020B0304020202020204" pitchFamily="34" charset="0"/>
            </a:rPr>
            <a:t>Validation des Acquis de </a:t>
          </a:r>
          <a:r>
            <a:rPr lang="en-US" sz="1600" b="1" dirty="0" err="1" smtClean="0">
              <a:latin typeface="Arial Nova Light" panose="020B0304020202020204" pitchFamily="34" charset="0"/>
            </a:rPr>
            <a:t>l’Expérience</a:t>
          </a:r>
          <a:endParaRPr lang="en-US" sz="1600" b="1" dirty="0">
            <a:latin typeface="Arial Nova Light" panose="020B0304020202020204" pitchFamily="34" charset="0"/>
          </a:endParaRPr>
        </a:p>
      </dgm:t>
    </dgm:pt>
    <dgm:pt modelId="{BCC541E2-3A60-4FA0-82BC-A407780EE7DB}" type="parTrans" cxnId="{FD0D0812-3766-4422-AB8F-58752BCDBE07}">
      <dgm:prSet/>
      <dgm:spPr/>
      <dgm:t>
        <a:bodyPr/>
        <a:lstStyle/>
        <a:p>
          <a:endParaRPr lang="en-US"/>
        </a:p>
      </dgm:t>
    </dgm:pt>
    <dgm:pt modelId="{0E70FA36-C3C7-4A08-A69A-A16BAA6AE9D9}" type="sibTrans" cxnId="{FD0D0812-3766-4422-AB8F-58752BCDBE07}">
      <dgm:prSet/>
      <dgm:spPr/>
      <dgm:t>
        <a:bodyPr/>
        <a:lstStyle/>
        <a:p>
          <a:endParaRPr lang="en-US"/>
        </a:p>
      </dgm:t>
    </dgm:pt>
    <dgm:pt modelId="{9AFDEAC1-A74D-44ED-A273-8EEA9AD544D9}">
      <dgm:prSet phldrT="[Text]" custT="1"/>
      <dgm:spPr>
        <a:solidFill>
          <a:srgbClr val="3BB6D7"/>
        </a:solidFill>
      </dgm:spPr>
      <dgm:t>
        <a:bodyPr/>
        <a:lstStyle/>
        <a:p>
          <a:r>
            <a:rPr lang="en-US" sz="1600" b="1" dirty="0" smtClean="0">
              <a:latin typeface="Arial Nova Light" panose="020B0304020202020204" pitchFamily="34" charset="0"/>
            </a:rPr>
            <a:t>COMPTE PERSONNEL D’ACTIVITÉ</a:t>
          </a:r>
        </a:p>
        <a:p>
          <a:r>
            <a:rPr lang="en-US" sz="1600" b="1" dirty="0" smtClean="0">
              <a:latin typeface="Arial Nova Light" panose="020B0304020202020204" pitchFamily="34" charset="0"/>
            </a:rPr>
            <a:t>CEC + CPF</a:t>
          </a:r>
          <a:endParaRPr lang="en-US" sz="1600" b="1" dirty="0">
            <a:latin typeface="Arial Nova Light" panose="020B0304020202020204" pitchFamily="34" charset="0"/>
          </a:endParaRPr>
        </a:p>
      </dgm:t>
    </dgm:pt>
    <dgm:pt modelId="{4C7BF0C9-F320-4604-83E4-3616EC3F0A51}" type="parTrans" cxnId="{4F63EF6A-64A7-44BB-8EC0-54B14E3C7DC7}">
      <dgm:prSet/>
      <dgm:spPr/>
      <dgm:t>
        <a:bodyPr/>
        <a:lstStyle/>
        <a:p>
          <a:endParaRPr lang="en-US"/>
        </a:p>
      </dgm:t>
    </dgm:pt>
    <dgm:pt modelId="{CDA3DFC5-250E-4BBA-A52A-9278B729BB2D}" type="sibTrans" cxnId="{4F63EF6A-64A7-44BB-8EC0-54B14E3C7DC7}">
      <dgm:prSet/>
      <dgm:spPr/>
      <dgm:t>
        <a:bodyPr/>
        <a:lstStyle/>
        <a:p>
          <a:endParaRPr lang="en-US"/>
        </a:p>
      </dgm:t>
    </dgm:pt>
    <dgm:pt modelId="{23D56C5F-0290-497C-8CE4-215A86B41640}" type="pres">
      <dgm:prSet presAssocID="{B9C32B05-62EA-407A-B21C-2310C7945705}" presName="Name0" presStyleCnt="0">
        <dgm:presLayoutVars>
          <dgm:chMax val="1"/>
          <dgm:dir/>
          <dgm:animLvl val="ctr"/>
          <dgm:resizeHandles val="exact"/>
        </dgm:presLayoutVars>
      </dgm:prSet>
      <dgm:spPr/>
      <dgm:t>
        <a:bodyPr/>
        <a:lstStyle/>
        <a:p>
          <a:endParaRPr lang="fr-FR"/>
        </a:p>
      </dgm:t>
    </dgm:pt>
    <dgm:pt modelId="{4025A82E-98FC-4A27-BB49-93A51ED2C606}" type="pres">
      <dgm:prSet presAssocID="{42D71409-67F9-455C-8C6D-716D284AAA6B}" presName="centerShape" presStyleLbl="node0" presStyleIdx="0" presStyleCnt="1" custScaleX="194448" custScaleY="126580" custLinFactNeighborX="-235" custLinFactNeighborY="-2112"/>
      <dgm:spPr/>
      <dgm:t>
        <a:bodyPr/>
        <a:lstStyle/>
        <a:p>
          <a:endParaRPr lang="fr-FR"/>
        </a:p>
      </dgm:t>
    </dgm:pt>
    <dgm:pt modelId="{CC812A46-ED68-44D8-8451-BB3B59C2F1E2}" type="pres">
      <dgm:prSet presAssocID="{3EE8403A-CB7C-4815-85BD-AEBCAEB71B37}" presName="parTrans" presStyleLbl="sibTrans2D1" presStyleIdx="0" presStyleCnt="4"/>
      <dgm:spPr/>
      <dgm:t>
        <a:bodyPr/>
        <a:lstStyle/>
        <a:p>
          <a:endParaRPr lang="fr-FR"/>
        </a:p>
      </dgm:t>
    </dgm:pt>
    <dgm:pt modelId="{57406BF1-D591-4FF9-A123-D3D481388D02}" type="pres">
      <dgm:prSet presAssocID="{3EE8403A-CB7C-4815-85BD-AEBCAEB71B37}" presName="connectorText" presStyleLbl="sibTrans2D1" presStyleIdx="0" presStyleCnt="4"/>
      <dgm:spPr/>
      <dgm:t>
        <a:bodyPr/>
        <a:lstStyle/>
        <a:p>
          <a:endParaRPr lang="fr-FR"/>
        </a:p>
      </dgm:t>
    </dgm:pt>
    <dgm:pt modelId="{6180C86B-D8A5-490D-8907-0E78AC25F129}" type="pres">
      <dgm:prSet presAssocID="{8EA7219F-BDB2-48EB-9EEB-3133522D132E}" presName="node" presStyleLbl="node1" presStyleIdx="0" presStyleCnt="4" custScaleX="171103" custScaleY="101735" custRadScaleRad="101487" custRadScaleInc="5017">
        <dgm:presLayoutVars>
          <dgm:bulletEnabled val="1"/>
        </dgm:presLayoutVars>
      </dgm:prSet>
      <dgm:spPr/>
      <dgm:t>
        <a:bodyPr/>
        <a:lstStyle/>
        <a:p>
          <a:endParaRPr lang="fr-FR"/>
        </a:p>
      </dgm:t>
    </dgm:pt>
    <dgm:pt modelId="{A4FF182E-83DA-4E82-B1C5-F3CEA8519D84}" type="pres">
      <dgm:prSet presAssocID="{A13BB1F9-5857-4B43-8BF5-6589AA2CB759}" presName="parTrans" presStyleLbl="sibTrans2D1" presStyleIdx="1" presStyleCnt="4" custScaleX="135581" custScaleY="85160"/>
      <dgm:spPr/>
      <dgm:t>
        <a:bodyPr/>
        <a:lstStyle/>
        <a:p>
          <a:endParaRPr lang="fr-FR"/>
        </a:p>
      </dgm:t>
    </dgm:pt>
    <dgm:pt modelId="{1EAEB5AC-D37E-4B84-ACE5-E241A9214A47}" type="pres">
      <dgm:prSet presAssocID="{A13BB1F9-5857-4B43-8BF5-6589AA2CB759}" presName="connectorText" presStyleLbl="sibTrans2D1" presStyleIdx="1" presStyleCnt="4"/>
      <dgm:spPr/>
      <dgm:t>
        <a:bodyPr/>
        <a:lstStyle/>
        <a:p>
          <a:endParaRPr lang="fr-FR"/>
        </a:p>
      </dgm:t>
    </dgm:pt>
    <dgm:pt modelId="{A6816235-187E-438C-9C1F-04B16BACC6C3}" type="pres">
      <dgm:prSet presAssocID="{3AF880A5-0F00-4315-A5DF-1FE656798601}" presName="node" presStyleLbl="node1" presStyleIdx="1" presStyleCnt="4" custScaleX="162662" custScaleY="97789" custRadScaleRad="138771" custRadScaleInc="-5168">
        <dgm:presLayoutVars>
          <dgm:bulletEnabled val="1"/>
        </dgm:presLayoutVars>
      </dgm:prSet>
      <dgm:spPr/>
      <dgm:t>
        <a:bodyPr/>
        <a:lstStyle/>
        <a:p>
          <a:endParaRPr lang="fr-FR"/>
        </a:p>
      </dgm:t>
    </dgm:pt>
    <dgm:pt modelId="{127BCC7C-1DB8-4041-AB91-FFF924ABBF9A}" type="pres">
      <dgm:prSet presAssocID="{BCC541E2-3A60-4FA0-82BC-A407780EE7DB}" presName="parTrans" presStyleLbl="sibTrans2D1" presStyleIdx="2" presStyleCnt="4" custScaleX="93757" custScaleY="73249" custLinFactNeighborX="3352" custLinFactNeighborY="14556"/>
      <dgm:spPr/>
      <dgm:t>
        <a:bodyPr/>
        <a:lstStyle/>
        <a:p>
          <a:endParaRPr lang="fr-FR"/>
        </a:p>
      </dgm:t>
    </dgm:pt>
    <dgm:pt modelId="{0940C764-8373-4BED-8700-BD70C8250301}" type="pres">
      <dgm:prSet presAssocID="{BCC541E2-3A60-4FA0-82BC-A407780EE7DB}" presName="connectorText" presStyleLbl="sibTrans2D1" presStyleIdx="2" presStyleCnt="4"/>
      <dgm:spPr/>
      <dgm:t>
        <a:bodyPr/>
        <a:lstStyle/>
        <a:p>
          <a:endParaRPr lang="fr-FR"/>
        </a:p>
      </dgm:t>
    </dgm:pt>
    <dgm:pt modelId="{74DB93E6-4957-44E0-A01C-42EA18CB9D8C}" type="pres">
      <dgm:prSet presAssocID="{932A6641-B47E-48FC-963F-311CBB9F360A}" presName="node" presStyleLbl="node1" presStyleIdx="2" presStyleCnt="4" custScaleX="207588" custScaleY="103420" custRadScaleRad="93431" custRadScaleInc="640">
        <dgm:presLayoutVars>
          <dgm:bulletEnabled val="1"/>
        </dgm:presLayoutVars>
      </dgm:prSet>
      <dgm:spPr/>
      <dgm:t>
        <a:bodyPr/>
        <a:lstStyle/>
        <a:p>
          <a:endParaRPr lang="fr-FR"/>
        </a:p>
      </dgm:t>
    </dgm:pt>
    <dgm:pt modelId="{30052F4F-FFE7-46D6-93D0-E337956290B2}" type="pres">
      <dgm:prSet presAssocID="{4C7BF0C9-F320-4604-83E4-3616EC3F0A51}" presName="parTrans" presStyleLbl="sibTrans2D1" presStyleIdx="3" presStyleCnt="4" custScaleX="140900" custScaleY="111126"/>
      <dgm:spPr/>
      <dgm:t>
        <a:bodyPr/>
        <a:lstStyle/>
        <a:p>
          <a:endParaRPr lang="fr-FR"/>
        </a:p>
      </dgm:t>
    </dgm:pt>
    <dgm:pt modelId="{7B631223-5B90-4E3D-BBF0-6EA45BE50B7B}" type="pres">
      <dgm:prSet presAssocID="{4C7BF0C9-F320-4604-83E4-3616EC3F0A51}" presName="connectorText" presStyleLbl="sibTrans2D1" presStyleIdx="3" presStyleCnt="4"/>
      <dgm:spPr/>
      <dgm:t>
        <a:bodyPr/>
        <a:lstStyle/>
        <a:p>
          <a:endParaRPr lang="fr-FR"/>
        </a:p>
      </dgm:t>
    </dgm:pt>
    <dgm:pt modelId="{633AC2D6-E162-426C-8F32-12B8079B2DA1}" type="pres">
      <dgm:prSet presAssocID="{9AFDEAC1-A74D-44ED-A273-8EEA9AD544D9}" presName="node" presStyleLbl="node1" presStyleIdx="3" presStyleCnt="4" custScaleX="156638" custScaleY="105018" custRadScaleRad="132558" custRadScaleInc="1803">
        <dgm:presLayoutVars>
          <dgm:bulletEnabled val="1"/>
        </dgm:presLayoutVars>
      </dgm:prSet>
      <dgm:spPr/>
      <dgm:t>
        <a:bodyPr/>
        <a:lstStyle/>
        <a:p>
          <a:endParaRPr lang="fr-FR"/>
        </a:p>
      </dgm:t>
    </dgm:pt>
  </dgm:ptLst>
  <dgm:cxnLst>
    <dgm:cxn modelId="{BA8F3A2C-BC19-45D9-A547-F97E5F96E51F}" type="presOf" srcId="{8EA7219F-BDB2-48EB-9EEB-3133522D132E}" destId="{6180C86B-D8A5-490D-8907-0E78AC25F129}" srcOrd="0" destOrd="0" presId="urn:microsoft.com/office/officeart/2005/8/layout/radial5"/>
    <dgm:cxn modelId="{10E07470-33AA-4A2E-A642-A63178FC1AFD}" type="presOf" srcId="{A13BB1F9-5857-4B43-8BF5-6589AA2CB759}" destId="{A4FF182E-83DA-4E82-B1C5-F3CEA8519D84}" srcOrd="0" destOrd="0" presId="urn:microsoft.com/office/officeart/2005/8/layout/radial5"/>
    <dgm:cxn modelId="{8E3B9E90-81A8-4435-ADA8-6D5D38D91667}" type="presOf" srcId="{A13BB1F9-5857-4B43-8BF5-6589AA2CB759}" destId="{1EAEB5AC-D37E-4B84-ACE5-E241A9214A47}" srcOrd="1" destOrd="0" presId="urn:microsoft.com/office/officeart/2005/8/layout/radial5"/>
    <dgm:cxn modelId="{2A55A347-C24B-404F-94CC-F6D5359B6307}" type="presOf" srcId="{3EE8403A-CB7C-4815-85BD-AEBCAEB71B37}" destId="{CC812A46-ED68-44D8-8451-BB3B59C2F1E2}" srcOrd="0" destOrd="0" presId="urn:microsoft.com/office/officeart/2005/8/layout/radial5"/>
    <dgm:cxn modelId="{24F8CBE2-5003-4E69-A772-6B98F2B05181}" srcId="{42D71409-67F9-455C-8C6D-716D284AAA6B}" destId="{3AF880A5-0F00-4315-A5DF-1FE656798601}" srcOrd="1" destOrd="0" parTransId="{A13BB1F9-5857-4B43-8BF5-6589AA2CB759}" sibTransId="{C198C41D-2640-4669-83ED-E0CD35701C8E}"/>
    <dgm:cxn modelId="{FD0D0812-3766-4422-AB8F-58752BCDBE07}" srcId="{42D71409-67F9-455C-8C6D-716D284AAA6B}" destId="{932A6641-B47E-48FC-963F-311CBB9F360A}" srcOrd="2" destOrd="0" parTransId="{BCC541E2-3A60-4FA0-82BC-A407780EE7DB}" sibTransId="{0E70FA36-C3C7-4A08-A69A-A16BAA6AE9D9}"/>
    <dgm:cxn modelId="{C6AC52FD-9E94-40E1-8E86-80C1D92E3BBD}" type="presOf" srcId="{BCC541E2-3A60-4FA0-82BC-A407780EE7DB}" destId="{0940C764-8373-4BED-8700-BD70C8250301}" srcOrd="1" destOrd="0" presId="urn:microsoft.com/office/officeart/2005/8/layout/radial5"/>
    <dgm:cxn modelId="{BAAA713B-3AB9-4B1C-AD5D-9E57977C966F}" type="presOf" srcId="{4C7BF0C9-F320-4604-83E4-3616EC3F0A51}" destId="{7B631223-5B90-4E3D-BBF0-6EA45BE50B7B}" srcOrd="1" destOrd="0" presId="urn:microsoft.com/office/officeart/2005/8/layout/radial5"/>
    <dgm:cxn modelId="{58AD7EEF-D408-406B-87EE-4691D4C30668}" srcId="{42D71409-67F9-455C-8C6D-716D284AAA6B}" destId="{8EA7219F-BDB2-48EB-9EEB-3133522D132E}" srcOrd="0" destOrd="0" parTransId="{3EE8403A-CB7C-4815-85BD-AEBCAEB71B37}" sibTransId="{C94B7947-85DC-4B21-BB99-DF8438356F98}"/>
    <dgm:cxn modelId="{AF680850-8381-49F0-ACD3-F09F884D530A}" type="presOf" srcId="{9AFDEAC1-A74D-44ED-A273-8EEA9AD544D9}" destId="{633AC2D6-E162-426C-8F32-12B8079B2DA1}" srcOrd="0" destOrd="0" presId="urn:microsoft.com/office/officeart/2005/8/layout/radial5"/>
    <dgm:cxn modelId="{181D9DF4-2BD5-441C-B01C-AF163607BB72}" type="presOf" srcId="{3EE8403A-CB7C-4815-85BD-AEBCAEB71B37}" destId="{57406BF1-D591-4FF9-A123-D3D481388D02}" srcOrd="1" destOrd="0" presId="urn:microsoft.com/office/officeart/2005/8/layout/radial5"/>
    <dgm:cxn modelId="{2AA9C11F-1F1D-428E-801A-47EAA766C99D}" srcId="{B9C32B05-62EA-407A-B21C-2310C7945705}" destId="{42D71409-67F9-455C-8C6D-716D284AAA6B}" srcOrd="0" destOrd="0" parTransId="{51680ED1-AF6E-4B28-AE94-92B0EFB0DF7D}" sibTransId="{478B7D3C-9FB4-4BC6-90AC-49960560DECD}"/>
    <dgm:cxn modelId="{DBE52957-7237-41B3-8780-07C02E93228A}" type="presOf" srcId="{3AF880A5-0F00-4315-A5DF-1FE656798601}" destId="{A6816235-187E-438C-9C1F-04B16BACC6C3}" srcOrd="0" destOrd="0" presId="urn:microsoft.com/office/officeart/2005/8/layout/radial5"/>
    <dgm:cxn modelId="{E397C2D2-836C-4BB4-84AB-6CA367C42BBE}" type="presOf" srcId="{BCC541E2-3A60-4FA0-82BC-A407780EE7DB}" destId="{127BCC7C-1DB8-4041-AB91-FFF924ABBF9A}" srcOrd="0" destOrd="0" presId="urn:microsoft.com/office/officeart/2005/8/layout/radial5"/>
    <dgm:cxn modelId="{E3399499-B6F9-409B-9817-F78888EF3882}" type="presOf" srcId="{42D71409-67F9-455C-8C6D-716D284AAA6B}" destId="{4025A82E-98FC-4A27-BB49-93A51ED2C606}" srcOrd="0" destOrd="0" presId="urn:microsoft.com/office/officeart/2005/8/layout/radial5"/>
    <dgm:cxn modelId="{72186845-8A55-4DE2-A3CE-1DD884A395DF}" type="presOf" srcId="{B9C32B05-62EA-407A-B21C-2310C7945705}" destId="{23D56C5F-0290-497C-8CE4-215A86B41640}" srcOrd="0" destOrd="0" presId="urn:microsoft.com/office/officeart/2005/8/layout/radial5"/>
    <dgm:cxn modelId="{4F63EF6A-64A7-44BB-8EC0-54B14E3C7DC7}" srcId="{42D71409-67F9-455C-8C6D-716D284AAA6B}" destId="{9AFDEAC1-A74D-44ED-A273-8EEA9AD544D9}" srcOrd="3" destOrd="0" parTransId="{4C7BF0C9-F320-4604-83E4-3616EC3F0A51}" sibTransId="{CDA3DFC5-250E-4BBA-A52A-9278B729BB2D}"/>
    <dgm:cxn modelId="{52794F9A-A1BA-47D3-928A-0466F5939205}" type="presOf" srcId="{932A6641-B47E-48FC-963F-311CBB9F360A}" destId="{74DB93E6-4957-44E0-A01C-42EA18CB9D8C}" srcOrd="0" destOrd="0" presId="urn:microsoft.com/office/officeart/2005/8/layout/radial5"/>
    <dgm:cxn modelId="{70585DFD-735F-4C81-9D41-A516161E3A02}" type="presOf" srcId="{4C7BF0C9-F320-4604-83E4-3616EC3F0A51}" destId="{30052F4F-FFE7-46D6-93D0-E337956290B2}" srcOrd="0" destOrd="0" presId="urn:microsoft.com/office/officeart/2005/8/layout/radial5"/>
    <dgm:cxn modelId="{336391A7-9CBB-4A5F-9381-CC4A83E61332}" type="presParOf" srcId="{23D56C5F-0290-497C-8CE4-215A86B41640}" destId="{4025A82E-98FC-4A27-BB49-93A51ED2C606}" srcOrd="0" destOrd="0" presId="urn:microsoft.com/office/officeart/2005/8/layout/radial5"/>
    <dgm:cxn modelId="{096B6ED1-1C18-4655-ACF6-4A979640DB3D}" type="presParOf" srcId="{23D56C5F-0290-497C-8CE4-215A86B41640}" destId="{CC812A46-ED68-44D8-8451-BB3B59C2F1E2}" srcOrd="1" destOrd="0" presId="urn:microsoft.com/office/officeart/2005/8/layout/radial5"/>
    <dgm:cxn modelId="{107EEDB8-EE3F-438C-BFAB-3AB864C07EEE}" type="presParOf" srcId="{CC812A46-ED68-44D8-8451-BB3B59C2F1E2}" destId="{57406BF1-D591-4FF9-A123-D3D481388D02}" srcOrd="0" destOrd="0" presId="urn:microsoft.com/office/officeart/2005/8/layout/radial5"/>
    <dgm:cxn modelId="{997A7536-175E-4ACD-974D-AC8E10DC1986}" type="presParOf" srcId="{23D56C5F-0290-497C-8CE4-215A86B41640}" destId="{6180C86B-D8A5-490D-8907-0E78AC25F129}" srcOrd="2" destOrd="0" presId="urn:microsoft.com/office/officeart/2005/8/layout/radial5"/>
    <dgm:cxn modelId="{56973CD3-179D-4D3B-A157-8AFE88D09B5C}" type="presParOf" srcId="{23D56C5F-0290-497C-8CE4-215A86B41640}" destId="{A4FF182E-83DA-4E82-B1C5-F3CEA8519D84}" srcOrd="3" destOrd="0" presId="urn:microsoft.com/office/officeart/2005/8/layout/radial5"/>
    <dgm:cxn modelId="{10184E46-6D5B-4B96-85F0-26D4F238EB86}" type="presParOf" srcId="{A4FF182E-83DA-4E82-B1C5-F3CEA8519D84}" destId="{1EAEB5AC-D37E-4B84-ACE5-E241A9214A47}" srcOrd="0" destOrd="0" presId="urn:microsoft.com/office/officeart/2005/8/layout/radial5"/>
    <dgm:cxn modelId="{832624F4-E145-4028-A01D-0F8930DB62EF}" type="presParOf" srcId="{23D56C5F-0290-497C-8CE4-215A86B41640}" destId="{A6816235-187E-438C-9C1F-04B16BACC6C3}" srcOrd="4" destOrd="0" presId="urn:microsoft.com/office/officeart/2005/8/layout/radial5"/>
    <dgm:cxn modelId="{EE189801-C589-4302-84AA-AEE3080E8D0E}" type="presParOf" srcId="{23D56C5F-0290-497C-8CE4-215A86B41640}" destId="{127BCC7C-1DB8-4041-AB91-FFF924ABBF9A}" srcOrd="5" destOrd="0" presId="urn:microsoft.com/office/officeart/2005/8/layout/radial5"/>
    <dgm:cxn modelId="{B638F3E0-7579-4938-8361-11C8687B7B27}" type="presParOf" srcId="{127BCC7C-1DB8-4041-AB91-FFF924ABBF9A}" destId="{0940C764-8373-4BED-8700-BD70C8250301}" srcOrd="0" destOrd="0" presId="urn:microsoft.com/office/officeart/2005/8/layout/radial5"/>
    <dgm:cxn modelId="{88A2525D-B937-46A3-8F94-A317D35616F5}" type="presParOf" srcId="{23D56C5F-0290-497C-8CE4-215A86B41640}" destId="{74DB93E6-4957-44E0-A01C-42EA18CB9D8C}" srcOrd="6" destOrd="0" presId="urn:microsoft.com/office/officeart/2005/8/layout/radial5"/>
    <dgm:cxn modelId="{9C170156-01B0-4E3B-A521-8DE02DDA5FDF}" type="presParOf" srcId="{23D56C5F-0290-497C-8CE4-215A86B41640}" destId="{30052F4F-FFE7-46D6-93D0-E337956290B2}" srcOrd="7" destOrd="0" presId="urn:microsoft.com/office/officeart/2005/8/layout/radial5"/>
    <dgm:cxn modelId="{5FC16A75-11E9-4F72-BB3B-619D270EB65A}" type="presParOf" srcId="{30052F4F-FFE7-46D6-93D0-E337956290B2}" destId="{7B631223-5B90-4E3D-BBF0-6EA45BE50B7B}" srcOrd="0" destOrd="0" presId="urn:microsoft.com/office/officeart/2005/8/layout/radial5"/>
    <dgm:cxn modelId="{45B781A6-815A-4213-9A9F-8C674CB5F80B}" type="presParOf" srcId="{23D56C5F-0290-497C-8CE4-215A86B41640}" destId="{633AC2D6-E162-426C-8F32-12B8079B2DA1}" srcOrd="8"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FDC9474-FD8E-4E89-86D0-778F4A08DE67}" type="doc">
      <dgm:prSet loTypeId="urn:microsoft.com/office/officeart/2005/8/layout/equation1" loCatId="relationship" qsTypeId="urn:microsoft.com/office/officeart/2005/8/quickstyle/simple1" qsCatId="simple" csTypeId="urn:microsoft.com/office/officeart/2005/8/colors/colorful1" csCatId="colorful" phldr="1"/>
      <dgm:spPr/>
    </dgm:pt>
    <dgm:pt modelId="{5B6FCFE6-3104-4A50-8875-60AABE6C86D7}">
      <dgm:prSet phldrT="[Texte]"/>
      <dgm:spPr/>
      <dgm:t>
        <a:bodyPr/>
        <a:lstStyle/>
        <a:p>
          <a:r>
            <a:rPr lang="fr-FR" dirty="0" smtClean="0"/>
            <a:t>CPA</a:t>
          </a:r>
          <a:endParaRPr lang="fr-FR" dirty="0"/>
        </a:p>
      </dgm:t>
    </dgm:pt>
    <dgm:pt modelId="{70316444-CCFC-46DD-8606-2C22EC721358}" type="parTrans" cxnId="{04AFD8D7-E313-4814-A42E-5AE7B703AFEC}">
      <dgm:prSet/>
      <dgm:spPr/>
      <dgm:t>
        <a:bodyPr/>
        <a:lstStyle/>
        <a:p>
          <a:endParaRPr lang="fr-FR"/>
        </a:p>
      </dgm:t>
    </dgm:pt>
    <dgm:pt modelId="{8EB4C86C-4690-4BAC-A651-0E49A37C19F8}" type="sibTrans" cxnId="{04AFD8D7-E313-4814-A42E-5AE7B703AFEC}">
      <dgm:prSet/>
      <dgm:spPr/>
      <dgm:t>
        <a:bodyPr/>
        <a:lstStyle/>
        <a:p>
          <a:endParaRPr lang="fr-FR"/>
        </a:p>
      </dgm:t>
    </dgm:pt>
    <dgm:pt modelId="{D3416305-47F4-4545-94B8-0D2695684376}">
      <dgm:prSet phldrT="[Texte]"/>
      <dgm:spPr/>
      <dgm:t>
        <a:bodyPr/>
        <a:lstStyle/>
        <a:p>
          <a:r>
            <a:rPr lang="fr-FR" dirty="0" smtClean="0"/>
            <a:t>CPF</a:t>
          </a:r>
          <a:endParaRPr lang="fr-FR" dirty="0"/>
        </a:p>
      </dgm:t>
    </dgm:pt>
    <dgm:pt modelId="{D1B7CDF2-51B0-4BAE-85C7-456B96664BE0}" type="parTrans" cxnId="{F24BFC6A-7D69-464F-B77F-0F34F9FA5B8C}">
      <dgm:prSet/>
      <dgm:spPr/>
      <dgm:t>
        <a:bodyPr/>
        <a:lstStyle/>
        <a:p>
          <a:endParaRPr lang="fr-FR"/>
        </a:p>
      </dgm:t>
    </dgm:pt>
    <dgm:pt modelId="{36D39491-B2C6-4A7F-8E27-18444F9F95B8}" type="sibTrans" cxnId="{F24BFC6A-7D69-464F-B77F-0F34F9FA5B8C}">
      <dgm:prSet/>
      <dgm:spPr/>
      <dgm:t>
        <a:bodyPr/>
        <a:lstStyle/>
        <a:p>
          <a:endParaRPr lang="fr-FR"/>
        </a:p>
      </dgm:t>
    </dgm:pt>
    <dgm:pt modelId="{22AE39F2-33FC-4A5A-8C25-5842F37A2C9F}">
      <dgm:prSet phldrT="[Texte]"/>
      <dgm:spPr/>
      <dgm:t>
        <a:bodyPr/>
        <a:lstStyle/>
        <a:p>
          <a:r>
            <a:rPr lang="fr-FR" dirty="0" smtClean="0"/>
            <a:t>CEC</a:t>
          </a:r>
          <a:endParaRPr lang="fr-FR" dirty="0"/>
        </a:p>
      </dgm:t>
    </dgm:pt>
    <dgm:pt modelId="{55E116BD-1998-443F-9F63-6ECC6E7751F1}" type="parTrans" cxnId="{DF0B6E76-A848-4EF0-87D6-3C2BDD719B83}">
      <dgm:prSet/>
      <dgm:spPr/>
      <dgm:t>
        <a:bodyPr/>
        <a:lstStyle/>
        <a:p>
          <a:endParaRPr lang="fr-FR"/>
        </a:p>
      </dgm:t>
    </dgm:pt>
    <dgm:pt modelId="{C1F57772-1A82-4482-8816-94AA126C5FBB}" type="sibTrans" cxnId="{DF0B6E76-A848-4EF0-87D6-3C2BDD719B83}">
      <dgm:prSet/>
      <dgm:spPr/>
      <dgm:t>
        <a:bodyPr/>
        <a:lstStyle/>
        <a:p>
          <a:endParaRPr lang="fr-FR"/>
        </a:p>
      </dgm:t>
    </dgm:pt>
    <dgm:pt modelId="{72D435F2-247B-49C6-AE3E-ED5F8D44374D}" type="pres">
      <dgm:prSet presAssocID="{EFDC9474-FD8E-4E89-86D0-778F4A08DE67}" presName="linearFlow" presStyleCnt="0">
        <dgm:presLayoutVars>
          <dgm:dir/>
          <dgm:resizeHandles val="exact"/>
        </dgm:presLayoutVars>
      </dgm:prSet>
      <dgm:spPr/>
    </dgm:pt>
    <dgm:pt modelId="{5ACD9786-BC08-452E-847B-0C2B71A9D6DB}" type="pres">
      <dgm:prSet presAssocID="{5B6FCFE6-3104-4A50-8875-60AABE6C86D7}" presName="node" presStyleLbl="node1" presStyleIdx="0" presStyleCnt="3" custLinFactNeighborX="-929" custLinFactNeighborY="-2357">
        <dgm:presLayoutVars>
          <dgm:bulletEnabled val="1"/>
        </dgm:presLayoutVars>
      </dgm:prSet>
      <dgm:spPr/>
      <dgm:t>
        <a:bodyPr/>
        <a:lstStyle/>
        <a:p>
          <a:endParaRPr lang="fr-FR"/>
        </a:p>
      </dgm:t>
    </dgm:pt>
    <dgm:pt modelId="{CB8896BE-F920-4FEC-B914-7416FE64EBFA}" type="pres">
      <dgm:prSet presAssocID="{8EB4C86C-4690-4BAC-A651-0E49A37C19F8}" presName="spacerL" presStyleCnt="0"/>
      <dgm:spPr/>
    </dgm:pt>
    <dgm:pt modelId="{104921A2-0D82-4A0C-A4A1-10D524E2E64B}" type="pres">
      <dgm:prSet presAssocID="{8EB4C86C-4690-4BAC-A651-0E49A37C19F8}" presName="sibTrans" presStyleLbl="sibTrans2D1" presStyleIdx="0" presStyleCnt="2" custLinFactX="239519" custLinFactNeighborX="300000" custLinFactNeighborY="-5480"/>
      <dgm:spPr/>
      <dgm:t>
        <a:bodyPr/>
        <a:lstStyle/>
        <a:p>
          <a:endParaRPr lang="fr-FR"/>
        </a:p>
      </dgm:t>
    </dgm:pt>
    <dgm:pt modelId="{93E39CC4-AD12-4396-B6ED-2502F3415DC5}" type="pres">
      <dgm:prSet presAssocID="{8EB4C86C-4690-4BAC-A651-0E49A37C19F8}" presName="spacerR" presStyleCnt="0"/>
      <dgm:spPr/>
    </dgm:pt>
    <dgm:pt modelId="{8656A61A-3A33-47D0-B333-88D6D845AD2C}" type="pres">
      <dgm:prSet presAssocID="{D3416305-47F4-4545-94B8-0D2695684376}" presName="node" presStyleLbl="node1" presStyleIdx="1" presStyleCnt="3" custLinFactNeighborX="-85291" custLinFactNeighborY="-1834">
        <dgm:presLayoutVars>
          <dgm:bulletEnabled val="1"/>
        </dgm:presLayoutVars>
      </dgm:prSet>
      <dgm:spPr/>
      <dgm:t>
        <a:bodyPr/>
        <a:lstStyle/>
        <a:p>
          <a:endParaRPr lang="fr-FR"/>
        </a:p>
      </dgm:t>
    </dgm:pt>
    <dgm:pt modelId="{A88378A8-66F1-4FDE-AFEC-007FD86675AF}" type="pres">
      <dgm:prSet presAssocID="{36D39491-B2C6-4A7F-8E27-18444F9F95B8}" presName="spacerL" presStyleCnt="0"/>
      <dgm:spPr/>
    </dgm:pt>
    <dgm:pt modelId="{F99EEE23-66DF-400C-8E33-8DA59270F08A}" type="pres">
      <dgm:prSet presAssocID="{36D39491-B2C6-4A7F-8E27-18444F9F95B8}" presName="sibTrans" presStyleLbl="sibTrans2D1" presStyleIdx="1" presStyleCnt="2" custLinFactX="-263803" custLinFactNeighborX="-300000" custLinFactNeighborY="-1799"/>
      <dgm:spPr/>
      <dgm:t>
        <a:bodyPr/>
        <a:lstStyle/>
        <a:p>
          <a:endParaRPr lang="fr-FR"/>
        </a:p>
      </dgm:t>
    </dgm:pt>
    <dgm:pt modelId="{89D4D13E-1227-4093-A148-6A9F12E429EF}" type="pres">
      <dgm:prSet presAssocID="{36D39491-B2C6-4A7F-8E27-18444F9F95B8}" presName="spacerR" presStyleCnt="0"/>
      <dgm:spPr/>
    </dgm:pt>
    <dgm:pt modelId="{32E98C6D-B761-4879-96F0-5973D7A5C2EB}" type="pres">
      <dgm:prSet presAssocID="{22AE39F2-33FC-4A5A-8C25-5842F37A2C9F}" presName="node" presStyleLbl="node1" presStyleIdx="2" presStyleCnt="3" custLinFactX="-8875" custLinFactNeighborX="-100000" custLinFactNeighborY="-5828">
        <dgm:presLayoutVars>
          <dgm:bulletEnabled val="1"/>
        </dgm:presLayoutVars>
      </dgm:prSet>
      <dgm:spPr/>
      <dgm:t>
        <a:bodyPr/>
        <a:lstStyle/>
        <a:p>
          <a:endParaRPr lang="fr-FR"/>
        </a:p>
      </dgm:t>
    </dgm:pt>
  </dgm:ptLst>
  <dgm:cxnLst>
    <dgm:cxn modelId="{C7376641-A073-49B4-AC8E-25AF67762C95}" type="presOf" srcId="{36D39491-B2C6-4A7F-8E27-18444F9F95B8}" destId="{F99EEE23-66DF-400C-8E33-8DA59270F08A}" srcOrd="0" destOrd="0" presId="urn:microsoft.com/office/officeart/2005/8/layout/equation1"/>
    <dgm:cxn modelId="{DF0B6E76-A848-4EF0-87D6-3C2BDD719B83}" srcId="{EFDC9474-FD8E-4E89-86D0-778F4A08DE67}" destId="{22AE39F2-33FC-4A5A-8C25-5842F37A2C9F}" srcOrd="2" destOrd="0" parTransId="{55E116BD-1998-443F-9F63-6ECC6E7751F1}" sibTransId="{C1F57772-1A82-4482-8816-94AA126C5FBB}"/>
    <dgm:cxn modelId="{3A1AF43D-9708-4B1A-9CB8-1D3C78A5C68F}" type="presOf" srcId="{22AE39F2-33FC-4A5A-8C25-5842F37A2C9F}" destId="{32E98C6D-B761-4879-96F0-5973D7A5C2EB}" srcOrd="0" destOrd="0" presId="urn:microsoft.com/office/officeart/2005/8/layout/equation1"/>
    <dgm:cxn modelId="{5E03F499-4A2C-43FB-8A9C-81D5AB3B3432}" type="presOf" srcId="{8EB4C86C-4690-4BAC-A651-0E49A37C19F8}" destId="{104921A2-0D82-4A0C-A4A1-10D524E2E64B}" srcOrd="0" destOrd="0" presId="urn:microsoft.com/office/officeart/2005/8/layout/equation1"/>
    <dgm:cxn modelId="{8AA2A374-56B4-45C0-8B46-B7FB8E9750F7}" type="presOf" srcId="{EFDC9474-FD8E-4E89-86D0-778F4A08DE67}" destId="{72D435F2-247B-49C6-AE3E-ED5F8D44374D}" srcOrd="0" destOrd="0" presId="urn:microsoft.com/office/officeart/2005/8/layout/equation1"/>
    <dgm:cxn modelId="{F24BFC6A-7D69-464F-B77F-0F34F9FA5B8C}" srcId="{EFDC9474-FD8E-4E89-86D0-778F4A08DE67}" destId="{D3416305-47F4-4545-94B8-0D2695684376}" srcOrd="1" destOrd="0" parTransId="{D1B7CDF2-51B0-4BAE-85C7-456B96664BE0}" sibTransId="{36D39491-B2C6-4A7F-8E27-18444F9F95B8}"/>
    <dgm:cxn modelId="{04AFD8D7-E313-4814-A42E-5AE7B703AFEC}" srcId="{EFDC9474-FD8E-4E89-86D0-778F4A08DE67}" destId="{5B6FCFE6-3104-4A50-8875-60AABE6C86D7}" srcOrd="0" destOrd="0" parTransId="{70316444-CCFC-46DD-8606-2C22EC721358}" sibTransId="{8EB4C86C-4690-4BAC-A651-0E49A37C19F8}"/>
    <dgm:cxn modelId="{8317BAFE-4FEF-4587-8098-8EB78E5ABE71}" type="presOf" srcId="{5B6FCFE6-3104-4A50-8875-60AABE6C86D7}" destId="{5ACD9786-BC08-452E-847B-0C2B71A9D6DB}" srcOrd="0" destOrd="0" presId="urn:microsoft.com/office/officeart/2005/8/layout/equation1"/>
    <dgm:cxn modelId="{6E7DB50F-BE5B-4ADB-82A0-BE2A26649D76}" type="presOf" srcId="{D3416305-47F4-4545-94B8-0D2695684376}" destId="{8656A61A-3A33-47D0-B333-88D6D845AD2C}" srcOrd="0" destOrd="0" presId="urn:microsoft.com/office/officeart/2005/8/layout/equation1"/>
    <dgm:cxn modelId="{2396A58C-5BAC-454E-9ADF-5DB551AC100C}" type="presParOf" srcId="{72D435F2-247B-49C6-AE3E-ED5F8D44374D}" destId="{5ACD9786-BC08-452E-847B-0C2B71A9D6DB}" srcOrd="0" destOrd="0" presId="urn:microsoft.com/office/officeart/2005/8/layout/equation1"/>
    <dgm:cxn modelId="{5E74827F-D666-40B8-B27C-31F5E5B0C33F}" type="presParOf" srcId="{72D435F2-247B-49C6-AE3E-ED5F8D44374D}" destId="{CB8896BE-F920-4FEC-B914-7416FE64EBFA}" srcOrd="1" destOrd="0" presId="urn:microsoft.com/office/officeart/2005/8/layout/equation1"/>
    <dgm:cxn modelId="{B86BCA79-05A9-459A-9F59-D06FF3FF4E65}" type="presParOf" srcId="{72D435F2-247B-49C6-AE3E-ED5F8D44374D}" destId="{104921A2-0D82-4A0C-A4A1-10D524E2E64B}" srcOrd="2" destOrd="0" presId="urn:microsoft.com/office/officeart/2005/8/layout/equation1"/>
    <dgm:cxn modelId="{0E782D67-B47B-4896-A626-716607A0ED89}" type="presParOf" srcId="{72D435F2-247B-49C6-AE3E-ED5F8D44374D}" destId="{93E39CC4-AD12-4396-B6ED-2502F3415DC5}" srcOrd="3" destOrd="0" presId="urn:microsoft.com/office/officeart/2005/8/layout/equation1"/>
    <dgm:cxn modelId="{8187B0D4-F3A5-413E-9332-1BD383AF3243}" type="presParOf" srcId="{72D435F2-247B-49C6-AE3E-ED5F8D44374D}" destId="{8656A61A-3A33-47D0-B333-88D6D845AD2C}" srcOrd="4" destOrd="0" presId="urn:microsoft.com/office/officeart/2005/8/layout/equation1"/>
    <dgm:cxn modelId="{C0C2B573-89BA-4D79-ABDC-9CAF79E15F00}" type="presParOf" srcId="{72D435F2-247B-49C6-AE3E-ED5F8D44374D}" destId="{A88378A8-66F1-4FDE-AFEC-007FD86675AF}" srcOrd="5" destOrd="0" presId="urn:microsoft.com/office/officeart/2005/8/layout/equation1"/>
    <dgm:cxn modelId="{5AAB224C-CD1E-4924-BA23-16CD1E2ED0B9}" type="presParOf" srcId="{72D435F2-247B-49C6-AE3E-ED5F8D44374D}" destId="{F99EEE23-66DF-400C-8E33-8DA59270F08A}" srcOrd="6" destOrd="0" presId="urn:microsoft.com/office/officeart/2005/8/layout/equation1"/>
    <dgm:cxn modelId="{7AB3489D-9F89-4F05-BBC9-04ADA6D926E9}" type="presParOf" srcId="{72D435F2-247B-49C6-AE3E-ED5F8D44374D}" destId="{89D4D13E-1227-4093-A148-6A9F12E429EF}" srcOrd="7" destOrd="0" presId="urn:microsoft.com/office/officeart/2005/8/layout/equation1"/>
    <dgm:cxn modelId="{40FCD8F7-654B-4080-BFAE-742A9D2F5F54}" type="presParOf" srcId="{72D435F2-247B-49C6-AE3E-ED5F8D44374D}" destId="{32E98C6D-B761-4879-96F0-5973D7A5C2EB}"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5A82E-98FC-4A27-BB49-93A51ED2C606}">
      <dsp:nvSpPr>
        <dsp:cNvPr id="0" name=""/>
        <dsp:cNvSpPr/>
      </dsp:nvSpPr>
      <dsp:spPr>
        <a:xfrm>
          <a:off x="2733685" y="1981571"/>
          <a:ext cx="2647684" cy="17235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ova Light" panose="020B0304020202020204" pitchFamily="34" charset="0"/>
            </a:rPr>
            <a:t>DISPOSITIFS DE FORMATION PROFESSIONNELLE</a:t>
          </a:r>
          <a:endParaRPr lang="en-US" sz="1600" b="1" kern="1200" dirty="0">
            <a:latin typeface="Arial Nova Light" panose="020B0304020202020204" pitchFamily="34" charset="0"/>
          </a:endParaRPr>
        </a:p>
      </dsp:txBody>
      <dsp:txXfrm>
        <a:off x="3121429" y="2233981"/>
        <a:ext cx="1872196" cy="1218745"/>
      </dsp:txXfrm>
    </dsp:sp>
    <dsp:sp modelId="{CC812A46-ED68-44D8-8451-BB3B59C2F1E2}">
      <dsp:nvSpPr>
        <dsp:cNvPr id="0" name=""/>
        <dsp:cNvSpPr/>
      </dsp:nvSpPr>
      <dsp:spPr>
        <a:xfrm rot="16360253">
          <a:off x="3994321" y="1512490"/>
          <a:ext cx="226058" cy="525675"/>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026649" y="1651497"/>
        <a:ext cx="158241" cy="315405"/>
      </dsp:txXfrm>
    </dsp:sp>
    <dsp:sp modelId="{6180C86B-D8A5-490D-8907-0E78AC25F129}">
      <dsp:nvSpPr>
        <dsp:cNvPr id="0" name=""/>
        <dsp:cNvSpPr/>
      </dsp:nvSpPr>
      <dsp:spPr>
        <a:xfrm>
          <a:off x="2831544" y="-16722"/>
          <a:ext cx="2645433" cy="1572930"/>
        </a:xfrm>
        <a:prstGeom prst="ellipse">
          <a:avLst/>
        </a:prstGeom>
        <a:solidFill>
          <a:srgbClr val="CE584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ova Light" panose="020B0304020202020204" pitchFamily="34" charset="0"/>
            </a:rPr>
            <a:t>CONGÉ DE FORMATION PROFESSIONNELLE</a:t>
          </a:r>
          <a:endParaRPr lang="en-US" sz="1600" b="1" kern="1200" dirty="0">
            <a:latin typeface="Arial Nova Light" panose="020B0304020202020204" pitchFamily="34" charset="0"/>
          </a:endParaRPr>
        </a:p>
      </dsp:txBody>
      <dsp:txXfrm>
        <a:off x="3218959" y="213628"/>
        <a:ext cx="1870603" cy="1112230"/>
      </dsp:txXfrm>
    </dsp:sp>
    <dsp:sp modelId="{A4FF182E-83DA-4E82-B1C5-F3CEA8519D84}">
      <dsp:nvSpPr>
        <dsp:cNvPr id="0" name=""/>
        <dsp:cNvSpPr/>
      </dsp:nvSpPr>
      <dsp:spPr>
        <a:xfrm rot="21563472">
          <a:off x="5417147" y="2603982"/>
          <a:ext cx="205562" cy="447665"/>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417149" y="2693843"/>
        <a:ext cx="143893" cy="268599"/>
      </dsp:txXfrm>
    </dsp:sp>
    <dsp:sp modelId="{A6816235-187E-438C-9C1F-04B16BACC6C3}">
      <dsp:nvSpPr>
        <dsp:cNvPr id="0" name=""/>
        <dsp:cNvSpPr/>
      </dsp:nvSpPr>
      <dsp:spPr>
        <a:xfrm>
          <a:off x="5667049" y="2056929"/>
          <a:ext cx="2514926" cy="1511921"/>
        </a:xfrm>
        <a:prstGeom prst="ellipse">
          <a:avLst/>
        </a:prstGeom>
        <a:solidFill>
          <a:srgbClr val="64C84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ova Light" panose="020B0304020202020204" pitchFamily="34" charset="0"/>
            </a:rPr>
            <a:t>CONGÉ POUR BILAN DE COMPÉTENCES</a:t>
          </a:r>
          <a:endParaRPr lang="en-US" sz="1600" b="1" kern="1200" dirty="0">
            <a:latin typeface="Arial Nova Light" panose="020B0304020202020204" pitchFamily="34" charset="0"/>
          </a:endParaRPr>
        </a:p>
      </dsp:txBody>
      <dsp:txXfrm>
        <a:off x="6035351" y="2278345"/>
        <a:ext cx="1778322" cy="1069089"/>
      </dsp:txXfrm>
    </dsp:sp>
    <dsp:sp modelId="{127BCC7C-1DB8-4041-AB91-FFF924ABBF9A}">
      <dsp:nvSpPr>
        <dsp:cNvPr id="0" name=""/>
        <dsp:cNvSpPr/>
      </dsp:nvSpPr>
      <dsp:spPr>
        <a:xfrm rot="5399987">
          <a:off x="3953030" y="3808830"/>
          <a:ext cx="225097" cy="385052"/>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986794" y="3852076"/>
        <a:ext cx="157568" cy="231032"/>
      </dsp:txXfrm>
    </dsp:sp>
    <dsp:sp modelId="{74DB93E6-4957-44E0-A01C-42EA18CB9D8C}">
      <dsp:nvSpPr>
        <dsp:cNvPr id="0" name=""/>
        <dsp:cNvSpPr/>
      </dsp:nvSpPr>
      <dsp:spPr>
        <a:xfrm>
          <a:off x="2452770" y="4158130"/>
          <a:ext cx="3209530" cy="1598982"/>
        </a:xfrm>
        <a:prstGeom prst="ellipse">
          <a:avLst/>
        </a:prstGeom>
        <a:solidFill>
          <a:srgbClr val="8152B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ova Light" panose="020B0304020202020204" pitchFamily="34" charset="0"/>
            </a:rPr>
            <a:t>CONGÉ POUR VAE</a:t>
          </a:r>
        </a:p>
        <a:p>
          <a:pPr lvl="0" algn="ctr" defTabSz="711200">
            <a:lnSpc>
              <a:spcPct val="90000"/>
            </a:lnSpc>
            <a:spcBef>
              <a:spcPct val="0"/>
            </a:spcBef>
            <a:spcAft>
              <a:spcPct val="35000"/>
            </a:spcAft>
          </a:pPr>
          <a:r>
            <a:rPr lang="en-US" sz="1600" b="1" kern="1200" dirty="0" smtClean="0">
              <a:latin typeface="Arial Nova Light" panose="020B0304020202020204" pitchFamily="34" charset="0"/>
            </a:rPr>
            <a:t>Validation des Acquis de </a:t>
          </a:r>
          <a:r>
            <a:rPr lang="en-US" sz="1600" b="1" kern="1200" dirty="0" err="1" smtClean="0">
              <a:latin typeface="Arial Nova Light" panose="020B0304020202020204" pitchFamily="34" charset="0"/>
            </a:rPr>
            <a:t>l’Expérience</a:t>
          </a:r>
          <a:endParaRPr lang="en-US" sz="1600" b="1" kern="1200" dirty="0">
            <a:latin typeface="Arial Nova Light" panose="020B0304020202020204" pitchFamily="34" charset="0"/>
          </a:endParaRPr>
        </a:p>
      </dsp:txBody>
      <dsp:txXfrm>
        <a:off x="2922795" y="4392295"/>
        <a:ext cx="2269480" cy="1130652"/>
      </dsp:txXfrm>
    </dsp:sp>
    <dsp:sp modelId="{30052F4F-FFE7-46D6-93D0-E337956290B2}">
      <dsp:nvSpPr>
        <dsp:cNvPr id="0" name=""/>
        <dsp:cNvSpPr/>
      </dsp:nvSpPr>
      <dsp:spPr>
        <a:xfrm rot="10738642">
          <a:off x="2465642" y="2577603"/>
          <a:ext cx="233643" cy="584162"/>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2535729" y="2693810"/>
        <a:ext cx="163550" cy="350498"/>
      </dsp:txXfrm>
    </dsp:sp>
    <dsp:sp modelId="{633AC2D6-E162-426C-8F32-12B8079B2DA1}">
      <dsp:nvSpPr>
        <dsp:cNvPr id="0" name=""/>
        <dsp:cNvSpPr/>
      </dsp:nvSpPr>
      <dsp:spPr>
        <a:xfrm>
          <a:off x="0" y="2082322"/>
          <a:ext cx="2421789" cy="1623689"/>
        </a:xfrm>
        <a:prstGeom prst="ellipse">
          <a:avLst/>
        </a:prstGeom>
        <a:solidFill>
          <a:srgbClr val="3BB6D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ova Light" panose="020B0304020202020204" pitchFamily="34" charset="0"/>
            </a:rPr>
            <a:t>COMPTE PERSONNEL D’ACTIVITÉ</a:t>
          </a:r>
        </a:p>
        <a:p>
          <a:pPr lvl="0" algn="ctr" defTabSz="711200">
            <a:lnSpc>
              <a:spcPct val="90000"/>
            </a:lnSpc>
            <a:spcBef>
              <a:spcPct val="0"/>
            </a:spcBef>
            <a:spcAft>
              <a:spcPct val="35000"/>
            </a:spcAft>
          </a:pPr>
          <a:r>
            <a:rPr lang="en-US" sz="1600" b="1" kern="1200" dirty="0" smtClean="0">
              <a:latin typeface="Arial Nova Light" panose="020B0304020202020204" pitchFamily="34" charset="0"/>
            </a:rPr>
            <a:t>CEC + CPF</a:t>
          </a:r>
          <a:endParaRPr lang="en-US" sz="1600" b="1" kern="1200" dirty="0">
            <a:latin typeface="Arial Nova Light" panose="020B0304020202020204" pitchFamily="34" charset="0"/>
          </a:endParaRPr>
        </a:p>
      </dsp:txBody>
      <dsp:txXfrm>
        <a:off x="354663" y="2320106"/>
        <a:ext cx="1712463" cy="1148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D9786-BC08-452E-847B-0C2B71A9D6DB}">
      <dsp:nvSpPr>
        <dsp:cNvPr id="0" name=""/>
        <dsp:cNvSpPr/>
      </dsp:nvSpPr>
      <dsp:spPr>
        <a:xfrm>
          <a:off x="0" y="191728"/>
          <a:ext cx="1882387" cy="188238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fr-FR" sz="4500" kern="1200" dirty="0" smtClean="0"/>
            <a:t>CPA</a:t>
          </a:r>
          <a:endParaRPr lang="fr-FR" sz="4500" kern="1200" dirty="0"/>
        </a:p>
      </dsp:txBody>
      <dsp:txXfrm>
        <a:off x="275669" y="467397"/>
        <a:ext cx="1331049" cy="1331049"/>
      </dsp:txXfrm>
    </dsp:sp>
    <dsp:sp modelId="{104921A2-0D82-4A0C-A4A1-10D524E2E64B}">
      <dsp:nvSpPr>
        <dsp:cNvPr id="0" name=""/>
        <dsp:cNvSpPr/>
      </dsp:nvSpPr>
      <dsp:spPr>
        <a:xfrm>
          <a:off x="5110238" y="571567"/>
          <a:ext cx="1091784" cy="1091784"/>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5254954" y="989065"/>
        <a:ext cx="802352" cy="256788"/>
      </dsp:txXfrm>
    </dsp:sp>
    <dsp:sp modelId="{8656A61A-3A33-47D0-B333-88D6D845AD2C}">
      <dsp:nvSpPr>
        <dsp:cNvPr id="0" name=""/>
        <dsp:cNvSpPr/>
      </dsp:nvSpPr>
      <dsp:spPr>
        <a:xfrm>
          <a:off x="3150924" y="201573"/>
          <a:ext cx="1882387" cy="188238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fr-FR" sz="4500" kern="1200" dirty="0" smtClean="0"/>
            <a:t>CPF</a:t>
          </a:r>
          <a:endParaRPr lang="fr-FR" sz="4500" kern="1200" dirty="0"/>
        </a:p>
      </dsp:txBody>
      <dsp:txXfrm>
        <a:off x="3426593" y="477242"/>
        <a:ext cx="1331049" cy="1331049"/>
      </dsp:txXfrm>
    </dsp:sp>
    <dsp:sp modelId="{F99EEE23-66DF-400C-8E33-8DA59270F08A}">
      <dsp:nvSpPr>
        <dsp:cNvPr id="0" name=""/>
        <dsp:cNvSpPr/>
      </dsp:nvSpPr>
      <dsp:spPr>
        <a:xfrm>
          <a:off x="1977818" y="611756"/>
          <a:ext cx="1091784" cy="1091784"/>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fr-FR" sz="3900" kern="1200"/>
        </a:p>
      </dsp:txBody>
      <dsp:txXfrm>
        <a:off x="2122534" y="836664"/>
        <a:ext cx="802352" cy="641968"/>
      </dsp:txXfrm>
    </dsp:sp>
    <dsp:sp modelId="{32E98C6D-B761-4879-96F0-5973D7A5C2EB}">
      <dsp:nvSpPr>
        <dsp:cNvPr id="0" name=""/>
        <dsp:cNvSpPr/>
      </dsp:nvSpPr>
      <dsp:spPr>
        <a:xfrm>
          <a:off x="6241251" y="126390"/>
          <a:ext cx="1882387" cy="188238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fr-FR" sz="4500" kern="1200" dirty="0" smtClean="0"/>
            <a:t>CEC</a:t>
          </a:r>
          <a:endParaRPr lang="fr-FR" sz="4500" kern="1200" dirty="0"/>
        </a:p>
      </dsp:txBody>
      <dsp:txXfrm>
        <a:off x="6516920" y="402059"/>
        <a:ext cx="1331049" cy="133104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3"/>
            <a:ext cx="2946400" cy="496809"/>
          </a:xfrm>
          <a:prstGeom prst="rect">
            <a:avLst/>
          </a:prstGeom>
        </p:spPr>
        <p:txBody>
          <a:bodyPr vert="horz" lIns="90690" tIns="45345" rIns="90690" bIns="45345" rtlCol="0"/>
          <a:lstStyle>
            <a:lvl1pPr algn="l">
              <a:defRPr sz="1200"/>
            </a:lvl1pPr>
          </a:lstStyle>
          <a:p>
            <a:endParaRPr lang="fr-FR"/>
          </a:p>
        </p:txBody>
      </p:sp>
      <p:sp>
        <p:nvSpPr>
          <p:cNvPr id="3" name="Espace réservé de la date 2"/>
          <p:cNvSpPr>
            <a:spLocks noGrp="1"/>
          </p:cNvSpPr>
          <p:nvPr>
            <p:ph type="dt" sz="quarter" idx="1"/>
          </p:nvPr>
        </p:nvSpPr>
        <p:spPr>
          <a:xfrm>
            <a:off x="3849691" y="3"/>
            <a:ext cx="2946400" cy="496809"/>
          </a:xfrm>
          <a:prstGeom prst="rect">
            <a:avLst/>
          </a:prstGeom>
        </p:spPr>
        <p:txBody>
          <a:bodyPr vert="horz" lIns="90690" tIns="45345" rIns="90690" bIns="45345" rtlCol="0"/>
          <a:lstStyle>
            <a:lvl1pPr algn="r">
              <a:defRPr sz="1200"/>
            </a:lvl1pPr>
          </a:lstStyle>
          <a:p>
            <a:fld id="{C7097C21-3C2D-4B21-94D2-CDD73EF8ADFC}" type="datetimeFigureOut">
              <a:rPr lang="fr-FR" smtClean="0"/>
              <a:t>17/05/2022</a:t>
            </a:fld>
            <a:endParaRPr lang="fr-FR"/>
          </a:p>
        </p:txBody>
      </p:sp>
      <p:sp>
        <p:nvSpPr>
          <p:cNvPr id="4" name="Espace réservé du pied de page 3"/>
          <p:cNvSpPr>
            <a:spLocks noGrp="1"/>
          </p:cNvSpPr>
          <p:nvPr>
            <p:ph type="ftr" sz="quarter" idx="2"/>
          </p:nvPr>
        </p:nvSpPr>
        <p:spPr>
          <a:xfrm>
            <a:off x="3" y="9428245"/>
            <a:ext cx="2946400" cy="496809"/>
          </a:xfrm>
          <a:prstGeom prst="rect">
            <a:avLst/>
          </a:prstGeom>
        </p:spPr>
        <p:txBody>
          <a:bodyPr vert="horz" lIns="90690" tIns="45345" rIns="90690" bIns="4534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91" y="9428245"/>
            <a:ext cx="2946400" cy="496809"/>
          </a:xfrm>
          <a:prstGeom prst="rect">
            <a:avLst/>
          </a:prstGeom>
        </p:spPr>
        <p:txBody>
          <a:bodyPr vert="horz" lIns="90690" tIns="45345" rIns="90690" bIns="45345" rtlCol="0" anchor="b"/>
          <a:lstStyle>
            <a:lvl1pPr algn="r">
              <a:defRPr sz="1200"/>
            </a:lvl1pPr>
          </a:lstStyle>
          <a:p>
            <a:fld id="{7CEF66B2-0386-4A84-989D-478CDE89ED03}" type="slidenum">
              <a:rPr lang="fr-FR" smtClean="0"/>
              <a:t>‹N°›</a:t>
            </a:fld>
            <a:endParaRPr lang="fr-FR"/>
          </a:p>
        </p:txBody>
      </p:sp>
    </p:spTree>
    <p:extLst>
      <p:ext uri="{BB962C8B-B14F-4D97-AF65-F5344CB8AC3E}">
        <p14:creationId xmlns:p14="http://schemas.microsoft.com/office/powerpoint/2010/main" val="1805846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5" y="3"/>
            <a:ext cx="2945659" cy="496331"/>
          </a:xfrm>
          <a:prstGeom prst="rect">
            <a:avLst/>
          </a:prstGeom>
        </p:spPr>
        <p:txBody>
          <a:bodyPr vert="horz" lIns="90690" tIns="45345" rIns="90690" bIns="45345" rtlCol="0"/>
          <a:lstStyle>
            <a:lvl1pPr algn="l">
              <a:defRPr sz="1200"/>
            </a:lvl1pPr>
          </a:lstStyle>
          <a:p>
            <a:endParaRPr lang="fr-FR"/>
          </a:p>
        </p:txBody>
      </p:sp>
      <p:sp>
        <p:nvSpPr>
          <p:cNvPr id="3" name="Espace réservé de la date 2"/>
          <p:cNvSpPr>
            <a:spLocks noGrp="1"/>
          </p:cNvSpPr>
          <p:nvPr>
            <p:ph type="dt" idx="1"/>
          </p:nvPr>
        </p:nvSpPr>
        <p:spPr>
          <a:xfrm>
            <a:off x="3850448" y="3"/>
            <a:ext cx="2945659" cy="496331"/>
          </a:xfrm>
          <a:prstGeom prst="rect">
            <a:avLst/>
          </a:prstGeom>
        </p:spPr>
        <p:txBody>
          <a:bodyPr vert="horz" lIns="90690" tIns="45345" rIns="90690" bIns="45345" rtlCol="0"/>
          <a:lstStyle>
            <a:lvl1pPr algn="r">
              <a:defRPr sz="1200"/>
            </a:lvl1pPr>
          </a:lstStyle>
          <a:p>
            <a:fld id="{F4B54E5F-3F61-465F-888C-493F576C3114}" type="datetimeFigureOut">
              <a:rPr lang="fr-FR" smtClean="0"/>
              <a:t>17/05/2022</a:t>
            </a:fld>
            <a:endParaRPr lang="fr-FR"/>
          </a:p>
        </p:txBody>
      </p:sp>
      <p:sp>
        <p:nvSpPr>
          <p:cNvPr id="4" name="Espace réservé de l'image des diapositives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0690" tIns="45345" rIns="90690" bIns="45345" rtlCol="0" anchor="ctr"/>
          <a:lstStyle/>
          <a:p>
            <a:endParaRPr lang="fr-FR"/>
          </a:p>
        </p:txBody>
      </p:sp>
      <p:sp>
        <p:nvSpPr>
          <p:cNvPr id="5" name="Espace réservé des commentaires 4"/>
          <p:cNvSpPr>
            <a:spLocks noGrp="1"/>
          </p:cNvSpPr>
          <p:nvPr>
            <p:ph type="body" sz="quarter" idx="3"/>
          </p:nvPr>
        </p:nvSpPr>
        <p:spPr>
          <a:xfrm>
            <a:off x="679768" y="4715153"/>
            <a:ext cx="5438140" cy="4466988"/>
          </a:xfrm>
          <a:prstGeom prst="rect">
            <a:avLst/>
          </a:prstGeom>
        </p:spPr>
        <p:txBody>
          <a:bodyPr vert="horz" lIns="90690" tIns="45345" rIns="90690" bIns="4534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5" y="9428587"/>
            <a:ext cx="2945659" cy="496331"/>
          </a:xfrm>
          <a:prstGeom prst="rect">
            <a:avLst/>
          </a:prstGeom>
        </p:spPr>
        <p:txBody>
          <a:bodyPr vert="horz" lIns="90690" tIns="45345" rIns="90690" bIns="4534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8" y="9428587"/>
            <a:ext cx="2945659" cy="496331"/>
          </a:xfrm>
          <a:prstGeom prst="rect">
            <a:avLst/>
          </a:prstGeom>
        </p:spPr>
        <p:txBody>
          <a:bodyPr vert="horz" lIns="90690" tIns="45345" rIns="90690" bIns="45345" rtlCol="0" anchor="b"/>
          <a:lstStyle>
            <a:lvl1pPr algn="r">
              <a:defRPr sz="1200"/>
            </a:lvl1pPr>
          </a:lstStyle>
          <a:p>
            <a:fld id="{C8B1F5AD-9A7F-4143-A8E5-690BB97EF2CD}" type="slidenum">
              <a:rPr lang="fr-FR" smtClean="0"/>
              <a:t>‹N°›</a:t>
            </a:fld>
            <a:endParaRPr lang="fr-FR"/>
          </a:p>
        </p:txBody>
      </p:sp>
    </p:spTree>
    <p:extLst>
      <p:ext uri="{BB962C8B-B14F-4D97-AF65-F5344CB8AC3E}">
        <p14:creationId xmlns:p14="http://schemas.microsoft.com/office/powerpoint/2010/main" val="370961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g44.fr/glossaire/cadre-demploi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g44.fr/glossaire/cadre-demploi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g44.fr/glossaire/cadre-demploi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g44.fr/glossaire/cadre-demploi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1</a:t>
            </a:fld>
            <a:endParaRPr lang="fr-FR"/>
          </a:p>
        </p:txBody>
      </p:sp>
    </p:spTree>
    <p:extLst>
      <p:ext uri="{BB962C8B-B14F-4D97-AF65-F5344CB8AC3E}">
        <p14:creationId xmlns:p14="http://schemas.microsoft.com/office/powerpoint/2010/main" val="1657302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10</a:t>
            </a:fld>
            <a:endParaRPr lang="fr-FR"/>
          </a:p>
        </p:txBody>
      </p:sp>
    </p:spTree>
    <p:extLst>
      <p:ext uri="{BB962C8B-B14F-4D97-AF65-F5344CB8AC3E}">
        <p14:creationId xmlns:p14="http://schemas.microsoft.com/office/powerpoint/2010/main" val="1855587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5641B5-589E-4816-86C0-B5939C2BA2DF}" type="slidenum">
              <a:rPr lang="fr-FR" smtClean="0">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val="4111992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12</a:t>
            </a:fld>
            <a:endParaRPr lang="fr-FR"/>
          </a:p>
        </p:txBody>
      </p:sp>
    </p:spTree>
    <p:extLst>
      <p:ext uri="{BB962C8B-B14F-4D97-AF65-F5344CB8AC3E}">
        <p14:creationId xmlns:p14="http://schemas.microsoft.com/office/powerpoint/2010/main" val="98051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5641B5-589E-4816-86C0-B5939C2BA2DF}" type="slidenum">
              <a:rPr lang="fr-FR" smtClean="0">
                <a:solidFill>
                  <a:prstClr val="black"/>
                </a:solidFill>
              </a:rPr>
              <a:pPr/>
              <a:t>13</a:t>
            </a:fld>
            <a:endParaRPr lang="fr-FR" dirty="0">
              <a:solidFill>
                <a:prstClr val="black"/>
              </a:solidFill>
            </a:endParaRPr>
          </a:p>
        </p:txBody>
      </p:sp>
    </p:spTree>
    <p:extLst>
      <p:ext uri="{BB962C8B-B14F-4D97-AF65-F5344CB8AC3E}">
        <p14:creationId xmlns:p14="http://schemas.microsoft.com/office/powerpoint/2010/main" val="411199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14</a:t>
            </a:fld>
            <a:endParaRPr lang="fr-FR"/>
          </a:p>
        </p:txBody>
      </p:sp>
    </p:spTree>
    <p:extLst>
      <p:ext uri="{BB962C8B-B14F-4D97-AF65-F5344CB8AC3E}">
        <p14:creationId xmlns:p14="http://schemas.microsoft.com/office/powerpoint/2010/main" val="365028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5641B5-589E-4816-86C0-B5939C2BA2DF}" type="slidenum">
              <a:rPr lang="fr-FR" smtClean="0">
                <a:solidFill>
                  <a:prstClr val="black"/>
                </a:solidFill>
              </a:rPr>
              <a:pPr/>
              <a:t>15</a:t>
            </a:fld>
            <a:endParaRPr lang="fr-FR" dirty="0">
              <a:solidFill>
                <a:prstClr val="black"/>
              </a:solidFill>
            </a:endParaRPr>
          </a:p>
        </p:txBody>
      </p:sp>
    </p:spTree>
    <p:extLst>
      <p:ext uri="{BB962C8B-B14F-4D97-AF65-F5344CB8AC3E}">
        <p14:creationId xmlns:p14="http://schemas.microsoft.com/office/powerpoint/2010/main" val="4111992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16</a:t>
            </a:fld>
            <a:endParaRPr lang="fr-FR"/>
          </a:p>
        </p:txBody>
      </p:sp>
    </p:spTree>
    <p:extLst>
      <p:ext uri="{BB962C8B-B14F-4D97-AF65-F5344CB8AC3E}">
        <p14:creationId xmlns:p14="http://schemas.microsoft.com/office/powerpoint/2010/main" val="426330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5641B5-589E-4816-86C0-B5939C2BA2DF}" type="slidenum">
              <a:rPr lang="fr-FR" smtClean="0">
                <a:solidFill>
                  <a:prstClr val="black"/>
                </a:solidFill>
              </a:rPr>
              <a:pPr/>
              <a:t>17</a:t>
            </a:fld>
            <a:endParaRPr lang="fr-FR" dirty="0">
              <a:solidFill>
                <a:prstClr val="black"/>
              </a:solidFill>
            </a:endParaRPr>
          </a:p>
        </p:txBody>
      </p:sp>
    </p:spTree>
    <p:extLst>
      <p:ext uri="{BB962C8B-B14F-4D97-AF65-F5344CB8AC3E}">
        <p14:creationId xmlns:p14="http://schemas.microsoft.com/office/powerpoint/2010/main" val="4111992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18</a:t>
            </a:fld>
            <a:endParaRPr lang="fr-FR"/>
          </a:p>
        </p:txBody>
      </p:sp>
    </p:spTree>
    <p:extLst>
      <p:ext uri="{BB962C8B-B14F-4D97-AF65-F5344CB8AC3E}">
        <p14:creationId xmlns:p14="http://schemas.microsoft.com/office/powerpoint/2010/main" val="409699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19</a:t>
            </a:fld>
            <a:endParaRPr lang="fr-FR"/>
          </a:p>
        </p:txBody>
      </p:sp>
    </p:spTree>
    <p:extLst>
      <p:ext uri="{BB962C8B-B14F-4D97-AF65-F5344CB8AC3E}">
        <p14:creationId xmlns:p14="http://schemas.microsoft.com/office/powerpoint/2010/main" val="36516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1782281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5641B5-589E-4816-86C0-B5939C2BA2DF}" type="slidenum">
              <a:rPr lang="fr-FR" smtClean="0">
                <a:solidFill>
                  <a:prstClr val="black"/>
                </a:solidFill>
              </a:rPr>
              <a:pPr/>
              <a:t>20</a:t>
            </a:fld>
            <a:endParaRPr lang="fr-FR" dirty="0">
              <a:solidFill>
                <a:prstClr val="black"/>
              </a:solidFill>
            </a:endParaRPr>
          </a:p>
        </p:txBody>
      </p:sp>
    </p:spTree>
    <p:extLst>
      <p:ext uri="{BB962C8B-B14F-4D97-AF65-F5344CB8AC3E}">
        <p14:creationId xmlns:p14="http://schemas.microsoft.com/office/powerpoint/2010/main" val="4111992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Couvre un champ + large ( formation pas en lien avec le métier , possible)</a:t>
            </a:r>
          </a:p>
          <a:p>
            <a:r>
              <a:rPr lang="fr-FR" dirty="0" smtClean="0"/>
              <a:t>CPF=dispositif</a:t>
            </a:r>
            <a:r>
              <a:rPr lang="fr-FR" baseline="0" dirty="0" smtClean="0"/>
              <a:t> de F prof qui accompagne les agents dans la construction de leur parcours  prof</a:t>
            </a:r>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21</a:t>
            </a:fld>
            <a:endParaRPr lang="fr-FR"/>
          </a:p>
        </p:txBody>
      </p:sp>
    </p:spTree>
    <p:extLst>
      <p:ext uri="{BB962C8B-B14F-4D97-AF65-F5344CB8AC3E}">
        <p14:creationId xmlns:p14="http://schemas.microsoft.com/office/powerpoint/2010/main" val="1100592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Depuis</a:t>
            </a:r>
            <a:r>
              <a:rPr lang="fr-FR" baseline="0" dirty="0" smtClean="0"/>
              <a:t> été 2018, chaque agent peut consulter ses droits sur espace numérique cité géré par </a:t>
            </a:r>
            <a:r>
              <a:rPr lang="fr-FR" baseline="0" dirty="0" err="1" smtClean="0"/>
              <a:t>Caîsse</a:t>
            </a:r>
            <a:r>
              <a:rPr lang="fr-FR" baseline="0" dirty="0" smtClean="0"/>
              <a:t> des dépôts à l’attention de tous les actifs</a:t>
            </a:r>
          </a:p>
          <a:p>
            <a:r>
              <a:rPr lang="fr-FR" baseline="0" dirty="0" smtClean="0"/>
              <a:t>Agents recrutés par employeur </a:t>
            </a:r>
            <a:r>
              <a:rPr lang="fr-FR" baseline="0" dirty="0" err="1" smtClean="0"/>
              <a:t>pbc</a:t>
            </a:r>
            <a:r>
              <a:rPr lang="fr-FR" baseline="0" dirty="0" smtClean="0"/>
              <a:t> dans le cadre d’1 contrat de droit privé (apprentissage, </a:t>
            </a:r>
            <a:r>
              <a:rPr lang="fr-FR" baseline="0" dirty="0" err="1" smtClean="0"/>
              <a:t>empliois</a:t>
            </a:r>
            <a:r>
              <a:rPr lang="fr-FR" baseline="0" dirty="0" smtClean="0"/>
              <a:t> aidés) bénéficient aussi du CPF , au mm titre que salariés du secteur privé depuis le 1/1/15</a:t>
            </a:r>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22</a:t>
            </a:fld>
            <a:endParaRPr lang="fr-FR"/>
          </a:p>
        </p:txBody>
      </p:sp>
    </p:spTree>
    <p:extLst>
      <p:ext uri="{BB962C8B-B14F-4D97-AF65-F5344CB8AC3E}">
        <p14:creationId xmlns:p14="http://schemas.microsoft.com/office/powerpoint/2010/main" val="2590592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Alimentation des droits</a:t>
            </a:r>
            <a:r>
              <a:rPr lang="fr-FR" sz="1200" kern="1200" baseline="0" dirty="0" smtClean="0">
                <a:solidFill>
                  <a:schemeClr val="tx1"/>
                </a:solidFill>
                <a:effectLst/>
                <a:latin typeface="+mn-lt"/>
                <a:ea typeface="+mn-ea"/>
                <a:cs typeface="+mn-cs"/>
              </a:rPr>
              <a:t> CPF s’effectue dans le système s’info du CPF </a:t>
            </a:r>
            <a:r>
              <a:rPr lang="fr-FR" sz="1200" kern="1200" baseline="0" dirty="0" err="1" smtClean="0">
                <a:solidFill>
                  <a:schemeClr val="tx1"/>
                </a:solidFill>
                <a:effectLst/>
                <a:latin typeface="+mn-lt"/>
                <a:ea typeface="+mn-ea"/>
                <a:cs typeface="+mn-cs"/>
              </a:rPr>
              <a:t>chq</a:t>
            </a:r>
            <a:r>
              <a:rPr lang="fr-FR" sz="1200" kern="1200" baseline="0" dirty="0" smtClean="0">
                <a:solidFill>
                  <a:schemeClr val="tx1"/>
                </a:solidFill>
                <a:effectLst/>
                <a:latin typeface="+mn-lt"/>
                <a:ea typeface="+mn-ea"/>
                <a:cs typeface="+mn-cs"/>
              </a:rPr>
              <a:t> année de manière automatique par la CD</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23</a:t>
            </a:fld>
            <a:endParaRPr lang="fr-FR"/>
          </a:p>
        </p:txBody>
      </p:sp>
    </p:spTree>
    <p:extLst>
      <p:ext uri="{BB962C8B-B14F-4D97-AF65-F5344CB8AC3E}">
        <p14:creationId xmlns:p14="http://schemas.microsoft.com/office/powerpoint/2010/main" val="3493052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Lorsque le projet d'évolution professionnelle vise à prévenir une situation d'inaptitude à l'exercice de ses fonctions, le fonctionnaire peut bénéficier d'un crédit d'heures supplémentaires en complément des droits acquis, dans la limite d'un plafond. (article 22 quater IV de la loi 83634 du 13.7.1983 modifiée). Il présente un avis du médecin de prévention ou du travail attestant le risque d'inaptitude. Le crédit d'heures supplémentaires est fixé à 150 heures ; il peut compléter, à la demande de l'agent, les droits acquis dans les conditions d'alimentation précisées ci-dessus.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Abondement pas </a:t>
            </a:r>
            <a:r>
              <a:rPr lang="fr-FR" sz="1200" kern="1200" dirty="0" err="1" smtClean="0">
                <a:solidFill>
                  <a:schemeClr val="tx1"/>
                </a:solidFill>
                <a:effectLst/>
                <a:latin typeface="+mn-lt"/>
                <a:ea typeface="+mn-ea"/>
                <a:cs typeface="+mn-cs"/>
              </a:rPr>
              <a:t>enregistée</a:t>
            </a:r>
            <a:r>
              <a:rPr lang="fr-FR" sz="1200" kern="1200" dirty="0" smtClean="0">
                <a:solidFill>
                  <a:schemeClr val="tx1"/>
                </a:solidFill>
                <a:effectLst/>
                <a:latin typeface="+mn-lt"/>
                <a:ea typeface="+mn-ea"/>
                <a:cs typeface="+mn-cs"/>
              </a:rPr>
              <a:t> par CD , ce crédit </a:t>
            </a:r>
            <a:r>
              <a:rPr lang="fr-FR" sz="1200" kern="1200" dirty="0" err="1" smtClean="0">
                <a:solidFill>
                  <a:schemeClr val="tx1"/>
                </a:solidFill>
                <a:effectLst/>
                <a:latin typeface="+mn-lt"/>
                <a:ea typeface="+mn-ea"/>
                <a:cs typeface="+mn-cs"/>
              </a:rPr>
              <a:t>supp</a:t>
            </a:r>
            <a:r>
              <a:rPr lang="fr-FR" sz="1200" kern="1200" dirty="0" smtClean="0">
                <a:solidFill>
                  <a:schemeClr val="tx1"/>
                </a:solidFill>
                <a:effectLst/>
                <a:latin typeface="+mn-lt"/>
                <a:ea typeface="+mn-ea"/>
                <a:cs typeface="+mn-cs"/>
              </a:rPr>
              <a:t> sera attribué par l’employeur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24</a:t>
            </a:fld>
            <a:endParaRPr lang="fr-FR"/>
          </a:p>
        </p:txBody>
      </p:sp>
    </p:spTree>
    <p:extLst>
      <p:ext uri="{BB962C8B-B14F-4D97-AF65-F5344CB8AC3E}">
        <p14:creationId xmlns:p14="http://schemas.microsoft.com/office/powerpoint/2010/main" val="3493052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disposer</a:t>
            </a:r>
            <a:r>
              <a:rPr lang="fr-FR" baseline="0" dirty="0" smtClean="0"/>
              <a:t> d’1 tps de prépa ou d’accompagnement </a:t>
            </a:r>
            <a:r>
              <a:rPr lang="fr-FR" baseline="0" dirty="0" err="1" smtClean="0"/>
              <a:t>supp</a:t>
            </a:r>
            <a:r>
              <a:rPr lang="fr-FR" baseline="0" dirty="0" smtClean="0"/>
              <a:t> pour : 1 congé de de VAE ou 1 congé de BDC</a:t>
            </a:r>
          </a:p>
          <a:p>
            <a:r>
              <a:rPr lang="fr-FR" baseline="0" dirty="0" smtClean="0"/>
              <a:t>Pour compléter des droits existants dans les actions de prépa aux concours </a:t>
            </a:r>
            <a:r>
              <a:rPr lang="fr-FR" baseline="0" dirty="0" err="1" smtClean="0"/>
              <a:t>admn</a:t>
            </a:r>
            <a:r>
              <a:rPr lang="fr-FR" baseline="0" dirty="0" smtClean="0"/>
              <a:t> et examens profs</a:t>
            </a:r>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25</a:t>
            </a:fld>
            <a:endParaRPr lang="fr-FR"/>
          </a:p>
        </p:txBody>
      </p:sp>
    </p:spTree>
    <p:extLst>
      <p:ext uri="{BB962C8B-B14F-4D97-AF65-F5344CB8AC3E}">
        <p14:creationId xmlns:p14="http://schemas.microsoft.com/office/powerpoint/2010/main" val="3493052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droits acquis en euros au titre des dispositions de l'article L. 6323-2 du code du travail peuvent être convertis en heures, dans la limite des plafonds définis soit 150 heures ou pour le fonctionnaire de catégorie C dans la limite de 400 heures dans les conditions particulières précisées au chapitre de l'alimentation du CPF</a:t>
            </a:r>
          </a:p>
          <a:p>
            <a:pPr lvl="0"/>
            <a:r>
              <a:rPr lang="fr-FR" sz="1200" kern="1200" dirty="0" smtClean="0">
                <a:solidFill>
                  <a:schemeClr val="tx1"/>
                </a:solidFill>
                <a:effectLst/>
                <a:latin typeface="+mn-lt"/>
                <a:ea typeface="+mn-ea"/>
                <a:cs typeface="+mn-cs"/>
              </a:rPr>
              <a:t>Le total des droits ayant fait l’objet de conversions successives ne peut, sur une période continue de six années, dépasser le plafond de 150 heures.</a:t>
            </a:r>
          </a:p>
          <a:p>
            <a:pPr lvl="0"/>
            <a:r>
              <a:rPr lang="fr-FR" sz="1200" kern="1200" dirty="0" smtClean="0">
                <a:solidFill>
                  <a:schemeClr val="tx1"/>
                </a:solidFill>
                <a:effectLst/>
                <a:latin typeface="+mn-lt"/>
                <a:ea typeface="+mn-ea"/>
                <a:cs typeface="+mn-cs"/>
              </a:rPr>
              <a:t>Pour le fonctionnaire qui appartient à un corps ou </a:t>
            </a:r>
            <a:r>
              <a:rPr lang="fr-FR" sz="1200" kern="1200" dirty="0" smtClean="0">
                <a:solidFill>
                  <a:schemeClr val="tx1"/>
                </a:solidFill>
                <a:effectLst/>
                <a:latin typeface="+mn-lt"/>
                <a:ea typeface="+mn-ea"/>
                <a:cs typeface="+mn-cs"/>
                <a:hlinkClick r:id="rId3"/>
              </a:rPr>
              <a:t>cadre d'emplois</a:t>
            </a:r>
            <a:r>
              <a:rPr lang="fr-FR" sz="1200" kern="1200" dirty="0" smtClean="0">
                <a:solidFill>
                  <a:schemeClr val="tx1"/>
                </a:solidFill>
                <a:effectLst/>
                <a:latin typeface="+mn-lt"/>
                <a:ea typeface="+mn-ea"/>
                <a:cs typeface="+mn-cs"/>
              </a:rPr>
              <a:t> de catégorie C et qui n'a pas atteint un niveau de formation sanctionné par un diplôme ou titre professionnel enregistré et classé au niveau 3, l'alimentation du compte s'effectue à hauteur de 50 heures maximum par année civile et le plafond est porté à 400 heures, le total des droits ayant fait l’objet de conversions successives ne peut, sur une période continue de huit années, dépasser le plafond défini de 400 heures.</a:t>
            </a:r>
          </a:p>
          <a:p>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26</a:t>
            </a:fld>
            <a:endParaRPr lang="fr-FR"/>
          </a:p>
        </p:txBody>
      </p:sp>
    </p:spTree>
    <p:extLst>
      <p:ext uri="{BB962C8B-B14F-4D97-AF65-F5344CB8AC3E}">
        <p14:creationId xmlns:p14="http://schemas.microsoft.com/office/powerpoint/2010/main" val="253101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droits acquis en euros au titre des dispositions de l'article L. 6323-2 du code du travail peuvent être convertis en heures, dans la limite des plafonds définis soit 150 heures ou pour le fonctionnaire de catégorie C dans la limite de 400 heures dans les conditions particulières précisées au chapitre de l'alimentation du CPF</a:t>
            </a:r>
          </a:p>
          <a:p>
            <a:pPr lvl="0"/>
            <a:r>
              <a:rPr lang="fr-FR" sz="1200" kern="1200" dirty="0" smtClean="0">
                <a:solidFill>
                  <a:schemeClr val="tx1"/>
                </a:solidFill>
                <a:effectLst/>
                <a:latin typeface="+mn-lt"/>
                <a:ea typeface="+mn-ea"/>
                <a:cs typeface="+mn-cs"/>
              </a:rPr>
              <a:t>Le total des droits ayant fait l’objet de conversions successives ne peut, sur une période continue de six années, dépasser le plafond de 150 heures.</a:t>
            </a:r>
          </a:p>
          <a:p>
            <a:pPr lvl="0"/>
            <a:r>
              <a:rPr lang="fr-FR" sz="1200" kern="1200" dirty="0" smtClean="0">
                <a:solidFill>
                  <a:schemeClr val="tx1"/>
                </a:solidFill>
                <a:effectLst/>
                <a:latin typeface="+mn-lt"/>
                <a:ea typeface="+mn-ea"/>
                <a:cs typeface="+mn-cs"/>
              </a:rPr>
              <a:t>Pour le fonctionnaire qui appartient à un corps ou </a:t>
            </a:r>
            <a:r>
              <a:rPr lang="fr-FR" sz="1200" kern="1200" dirty="0" smtClean="0">
                <a:solidFill>
                  <a:schemeClr val="tx1"/>
                </a:solidFill>
                <a:effectLst/>
                <a:latin typeface="+mn-lt"/>
                <a:ea typeface="+mn-ea"/>
                <a:cs typeface="+mn-cs"/>
                <a:hlinkClick r:id="rId3"/>
              </a:rPr>
              <a:t>cadre d'emplois</a:t>
            </a:r>
            <a:r>
              <a:rPr lang="fr-FR" sz="1200" kern="1200" dirty="0" smtClean="0">
                <a:solidFill>
                  <a:schemeClr val="tx1"/>
                </a:solidFill>
                <a:effectLst/>
                <a:latin typeface="+mn-lt"/>
                <a:ea typeface="+mn-ea"/>
                <a:cs typeface="+mn-cs"/>
              </a:rPr>
              <a:t> de catégorie C et qui n'a pas atteint un niveau de formation sanctionné par un diplôme ou titre professionnel enregistré et classé au niveau 3, l'alimentation du compte s'effectue à hauteur de 50 heures maximum par année civile et le plafond est porté à 400 heures, le total des droits ayant fait l’objet de conversions successives ne peut, sur une période continue de huit années, dépasser le plafond défini de 400 heures.</a:t>
            </a:r>
          </a:p>
          <a:p>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27</a:t>
            </a:fld>
            <a:endParaRPr lang="fr-FR"/>
          </a:p>
        </p:txBody>
      </p:sp>
    </p:spTree>
    <p:extLst>
      <p:ext uri="{BB962C8B-B14F-4D97-AF65-F5344CB8AC3E}">
        <p14:creationId xmlns:p14="http://schemas.microsoft.com/office/powerpoint/2010/main" val="253101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droits acquis en euros au titre des dispositions de l'article L. 6323-2 du code du travail peuvent être convertis en heures, dans la limite des plafonds définis soit 150 heures ou pour le fonctionnaire de catégorie C dans la limite de 400 heures dans les conditions particulières précisées au chapitre de l'alimentation du CPF</a:t>
            </a:r>
          </a:p>
          <a:p>
            <a:pPr lvl="0"/>
            <a:r>
              <a:rPr lang="fr-FR" sz="1200" kern="1200" dirty="0" smtClean="0">
                <a:solidFill>
                  <a:schemeClr val="tx1"/>
                </a:solidFill>
                <a:effectLst/>
                <a:latin typeface="+mn-lt"/>
                <a:ea typeface="+mn-ea"/>
                <a:cs typeface="+mn-cs"/>
              </a:rPr>
              <a:t>Le total des droits ayant fait l’objet de conversions successives ne peut, sur une période continue de six années, dépasser le plafond de 150 heures.</a:t>
            </a:r>
          </a:p>
          <a:p>
            <a:pPr lvl="0"/>
            <a:r>
              <a:rPr lang="fr-FR" sz="1200" kern="1200" dirty="0" smtClean="0">
                <a:solidFill>
                  <a:schemeClr val="tx1"/>
                </a:solidFill>
                <a:effectLst/>
                <a:latin typeface="+mn-lt"/>
                <a:ea typeface="+mn-ea"/>
                <a:cs typeface="+mn-cs"/>
              </a:rPr>
              <a:t>Pour le fonctionnaire qui appartient à un corps ou </a:t>
            </a:r>
            <a:r>
              <a:rPr lang="fr-FR" sz="1200" kern="1200" dirty="0" smtClean="0">
                <a:solidFill>
                  <a:schemeClr val="tx1"/>
                </a:solidFill>
                <a:effectLst/>
                <a:latin typeface="+mn-lt"/>
                <a:ea typeface="+mn-ea"/>
                <a:cs typeface="+mn-cs"/>
                <a:hlinkClick r:id="rId3"/>
              </a:rPr>
              <a:t>cadre d'emplois</a:t>
            </a:r>
            <a:r>
              <a:rPr lang="fr-FR" sz="1200" kern="1200" dirty="0" smtClean="0">
                <a:solidFill>
                  <a:schemeClr val="tx1"/>
                </a:solidFill>
                <a:effectLst/>
                <a:latin typeface="+mn-lt"/>
                <a:ea typeface="+mn-ea"/>
                <a:cs typeface="+mn-cs"/>
              </a:rPr>
              <a:t> de catégorie C et qui n'a pas atteint un niveau de formation sanctionné par un diplôme ou titre professionnel enregistré et classé au niveau 3, l'alimentation du compte s'effectue à hauteur de 50 heures maximum par année civile et le plafond est porté à 400 heures, le total des droits ayant fait l’objet de conversions successives ne peut, sur une période continue de huit années, dépasser le plafond défini de 400 heures.</a:t>
            </a:r>
          </a:p>
          <a:p>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28</a:t>
            </a:fld>
            <a:endParaRPr lang="fr-FR"/>
          </a:p>
        </p:txBody>
      </p:sp>
    </p:spTree>
    <p:extLst>
      <p:ext uri="{BB962C8B-B14F-4D97-AF65-F5344CB8AC3E}">
        <p14:creationId xmlns:p14="http://schemas.microsoft.com/office/powerpoint/2010/main" val="686201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droits acquis en euros au titre des dispositions de l'article L. 6323-2 du code du travail peuvent être convertis en heures, dans la limite des plafonds définis soit 150 heures ou pour le fonctionnaire de catégorie C dans la limite de 400 heures dans les conditions particulières précisées au chapitre de l'alimentation du CPF</a:t>
            </a:r>
          </a:p>
          <a:p>
            <a:pPr lvl="0"/>
            <a:r>
              <a:rPr lang="fr-FR" sz="1200" kern="1200" dirty="0" smtClean="0">
                <a:solidFill>
                  <a:schemeClr val="tx1"/>
                </a:solidFill>
                <a:effectLst/>
                <a:latin typeface="+mn-lt"/>
                <a:ea typeface="+mn-ea"/>
                <a:cs typeface="+mn-cs"/>
              </a:rPr>
              <a:t>Le total des droits ayant fait l’objet de conversions successives ne peut, sur une période continue de six années, dépasser le plafond de 150 heures.</a:t>
            </a:r>
          </a:p>
          <a:p>
            <a:pPr lvl="0"/>
            <a:r>
              <a:rPr lang="fr-FR" sz="1200" kern="1200" dirty="0" smtClean="0">
                <a:solidFill>
                  <a:schemeClr val="tx1"/>
                </a:solidFill>
                <a:effectLst/>
                <a:latin typeface="+mn-lt"/>
                <a:ea typeface="+mn-ea"/>
                <a:cs typeface="+mn-cs"/>
              </a:rPr>
              <a:t>Pour le fonctionnaire qui appartient à un corps ou </a:t>
            </a:r>
            <a:r>
              <a:rPr lang="fr-FR" sz="1200" kern="1200" dirty="0" smtClean="0">
                <a:solidFill>
                  <a:schemeClr val="tx1"/>
                </a:solidFill>
                <a:effectLst/>
                <a:latin typeface="+mn-lt"/>
                <a:ea typeface="+mn-ea"/>
                <a:cs typeface="+mn-cs"/>
                <a:hlinkClick r:id="rId3"/>
              </a:rPr>
              <a:t>cadre d'emplois</a:t>
            </a:r>
            <a:r>
              <a:rPr lang="fr-FR" sz="1200" kern="1200" dirty="0" smtClean="0">
                <a:solidFill>
                  <a:schemeClr val="tx1"/>
                </a:solidFill>
                <a:effectLst/>
                <a:latin typeface="+mn-lt"/>
                <a:ea typeface="+mn-ea"/>
                <a:cs typeface="+mn-cs"/>
              </a:rPr>
              <a:t> de catégorie C et qui n'a pas atteint un niveau de formation sanctionné par un diplôme ou titre professionnel enregistré et classé au niveau 3, l'alimentation du compte s'effectue à hauteur de 50 heures maximum par année civile et le plafond est porté à 400 heures, le total des droits ayant fait l’objet de conversions successives ne peut, sur une période continue de huit années, dépasser le plafond défini de 400 heures.</a:t>
            </a:r>
          </a:p>
          <a:p>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29</a:t>
            </a:fld>
            <a:endParaRPr lang="fr-FR"/>
          </a:p>
        </p:txBody>
      </p:sp>
    </p:spTree>
    <p:extLst>
      <p:ext uri="{BB962C8B-B14F-4D97-AF65-F5344CB8AC3E}">
        <p14:creationId xmlns:p14="http://schemas.microsoft.com/office/powerpoint/2010/main" val="91783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3</a:t>
            </a:fld>
            <a:endParaRPr lang="fr-FR"/>
          </a:p>
        </p:txBody>
      </p:sp>
    </p:spTree>
    <p:extLst>
      <p:ext uri="{BB962C8B-B14F-4D97-AF65-F5344CB8AC3E}">
        <p14:creationId xmlns:p14="http://schemas.microsoft.com/office/powerpoint/2010/main" val="1179213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Exclues formations obligatoires, de perfectionnement et de professionnalisation </a:t>
            </a:r>
          </a:p>
          <a:p>
            <a:r>
              <a:rPr lang="fr-FR" dirty="0" smtClean="0"/>
              <a:t>L’employeur peut définir d’autres priorités en complément</a:t>
            </a:r>
          </a:p>
          <a:p>
            <a:r>
              <a:rPr lang="fr-FR" dirty="0" smtClean="0"/>
              <a:t>Une demande ne relevant pas de ces priorités peut être acceptée dès lors qu’elle est justifiée par un projet d’évolution prof. L’employeur peut néanmoins motiver un refus en indiquant qu’il ne dispose pas de </a:t>
            </a:r>
            <a:r>
              <a:rPr lang="fr-FR" dirty="0" err="1" smtClean="0"/>
              <a:t>sdispos</a:t>
            </a:r>
            <a:r>
              <a:rPr lang="fr-FR" dirty="0" smtClean="0"/>
              <a:t> financières pour y donner suite  au regard du volume des demandes</a:t>
            </a:r>
            <a:r>
              <a:rPr lang="fr-FR" baseline="0" dirty="0" smtClean="0"/>
              <a:t> et des priorités qu’il a définies ( impérativement motivé par écrit)</a:t>
            </a:r>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30</a:t>
            </a:fld>
            <a:endParaRPr lang="fr-FR"/>
          </a:p>
        </p:txBody>
      </p:sp>
    </p:spTree>
    <p:extLst>
      <p:ext uri="{BB962C8B-B14F-4D97-AF65-F5344CB8AC3E}">
        <p14:creationId xmlns:p14="http://schemas.microsoft.com/office/powerpoint/2010/main" val="3493052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employeur a refusé 2 années de suite le 3</a:t>
            </a:r>
            <a:r>
              <a:rPr lang="fr-FR" baseline="30000" dirty="0" smtClean="0"/>
              <a:t>ème</a:t>
            </a:r>
            <a:r>
              <a:rPr lang="fr-FR" dirty="0" smtClean="0"/>
              <a:t> rejet sur une mm formation pourra être prononcé</a:t>
            </a:r>
            <a:r>
              <a:rPr lang="fr-FR" baseline="0" dirty="0" smtClean="0"/>
              <a:t> qu’après avis instance paritaire compétente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L’agent sollicite l’accord écrit de son employeur sur la nature, le calendrier et le financement de la formation souhaitée, en précisant le projet professionnel qui fonde sa demande</a:t>
            </a:r>
          </a:p>
          <a:p>
            <a:r>
              <a:rPr lang="fr-FR" sz="1200" kern="1200" dirty="0" smtClean="0">
                <a:solidFill>
                  <a:schemeClr val="tx1"/>
                </a:solidFill>
                <a:effectLst/>
                <a:latin typeface="+mn-lt"/>
                <a:ea typeface="+mn-ea"/>
                <a:cs typeface="+mn-cs"/>
              </a:rPr>
              <a:t>En cas d'exercice concomitant d'activités ouvrant des droits alimentés en euros et en heures, le titulaire du CPF utilise ses droits acquis en euros ou en heures en fonction de son activité principale.</a:t>
            </a:r>
          </a:p>
          <a:p>
            <a:r>
              <a:rPr lang="fr-FR" sz="1200" kern="1200" dirty="0" smtClean="0">
                <a:solidFill>
                  <a:schemeClr val="tx1"/>
                </a:solidFill>
                <a:effectLst/>
                <a:latin typeface="+mn-lt"/>
                <a:ea typeface="+mn-ea"/>
                <a:cs typeface="+mn-cs"/>
              </a:rPr>
              <a:t>En cas de quotité égale des activités, il peut utiliser ses droits indifféremment en euros ou en heures.</a:t>
            </a:r>
          </a:p>
          <a:p>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31</a:t>
            </a:fld>
            <a:endParaRPr lang="fr-FR"/>
          </a:p>
        </p:txBody>
      </p:sp>
    </p:spTree>
    <p:extLst>
      <p:ext uri="{BB962C8B-B14F-4D97-AF65-F5344CB8AC3E}">
        <p14:creationId xmlns:p14="http://schemas.microsoft.com/office/powerpoint/2010/main" val="3493052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En cas de refus, l’employeur doit motiver sa décision, l’agent peut contester devant l’instance paritaire (CAP, CCP)</a:t>
            </a:r>
          </a:p>
          <a:p>
            <a:pPr lvl="0"/>
            <a:r>
              <a:rPr lang="fr-FR" sz="1200" kern="1200" dirty="0" smtClean="0">
                <a:solidFill>
                  <a:schemeClr val="tx1"/>
                </a:solidFill>
                <a:effectLst/>
                <a:latin typeface="+mn-lt"/>
                <a:ea typeface="+mn-ea"/>
                <a:cs typeface="+mn-cs"/>
              </a:rPr>
              <a:t>L’utilisation par anticipation s’effectue dans la limite des droits susceptibles d’être</a:t>
            </a:r>
            <a:r>
              <a:rPr lang="fr-FR" sz="1200" kern="1200" baseline="0" dirty="0" smtClean="0">
                <a:solidFill>
                  <a:schemeClr val="tx1"/>
                </a:solidFill>
                <a:effectLst/>
                <a:latin typeface="+mn-lt"/>
                <a:ea typeface="+mn-ea"/>
                <a:cs typeface="+mn-cs"/>
              </a:rPr>
              <a:t> acquis durant les 2 années civiles suivant la demande de l’agent </a:t>
            </a:r>
          </a:p>
          <a:p>
            <a:pPr lvl="0"/>
            <a:r>
              <a:rPr lang="fr-FR" sz="1200" kern="1200" baseline="0" dirty="0" smtClean="0">
                <a:solidFill>
                  <a:schemeClr val="tx1"/>
                </a:solidFill>
                <a:effectLst/>
                <a:latin typeface="+mn-lt"/>
                <a:ea typeface="+mn-ea"/>
                <a:cs typeface="+mn-cs"/>
              </a:rPr>
              <a:t>Si CDD pas au-delà de la fin du CDD</a:t>
            </a:r>
          </a:p>
          <a:p>
            <a:pPr lvl="0"/>
            <a:r>
              <a:rPr lang="fr-FR" sz="1200" kern="1200" baseline="0" dirty="0" smtClean="0">
                <a:solidFill>
                  <a:schemeClr val="tx1"/>
                </a:solidFill>
                <a:effectLst/>
                <a:latin typeface="+mn-lt"/>
                <a:ea typeface="+mn-ea"/>
                <a:cs typeface="+mn-cs"/>
              </a:rPr>
              <a:t>La durée totale utilisée ne peut dépasser le plafond de 150H , 400H le cas échéant selon le niveau de diplôme</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32</a:t>
            </a:fld>
            <a:endParaRPr lang="fr-FR"/>
          </a:p>
        </p:txBody>
      </p:sp>
    </p:spTree>
    <p:extLst>
      <p:ext uri="{BB962C8B-B14F-4D97-AF65-F5344CB8AC3E}">
        <p14:creationId xmlns:p14="http://schemas.microsoft.com/office/powerpoint/2010/main" val="3204348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Mutualisations possibles entre employeurs publics des formations</a:t>
            </a:r>
          </a:p>
          <a:p>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33</a:t>
            </a:fld>
            <a:endParaRPr lang="fr-FR"/>
          </a:p>
        </p:txBody>
      </p:sp>
    </p:spTree>
    <p:extLst>
      <p:ext uri="{BB962C8B-B14F-4D97-AF65-F5344CB8AC3E}">
        <p14:creationId xmlns:p14="http://schemas.microsoft.com/office/powerpoint/2010/main" val="3493052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Mutualisations possibles entre employeurs publics des formations</a:t>
            </a:r>
          </a:p>
          <a:p>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34</a:t>
            </a:fld>
            <a:endParaRPr lang="fr-FR"/>
          </a:p>
        </p:txBody>
      </p:sp>
    </p:spTree>
    <p:extLst>
      <p:ext uri="{BB962C8B-B14F-4D97-AF65-F5344CB8AC3E}">
        <p14:creationId xmlns:p14="http://schemas.microsoft.com/office/powerpoint/2010/main" val="3493052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35</a:t>
            </a:fld>
            <a:endParaRPr lang="fr-FR"/>
          </a:p>
        </p:txBody>
      </p:sp>
    </p:spTree>
    <p:extLst>
      <p:ext uri="{BB962C8B-B14F-4D97-AF65-F5344CB8AC3E}">
        <p14:creationId xmlns:p14="http://schemas.microsoft.com/office/powerpoint/2010/main" val="3527425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36</a:t>
            </a:fld>
            <a:endParaRPr lang="fr-FR"/>
          </a:p>
        </p:txBody>
      </p:sp>
    </p:spTree>
    <p:extLst>
      <p:ext uri="{BB962C8B-B14F-4D97-AF65-F5344CB8AC3E}">
        <p14:creationId xmlns:p14="http://schemas.microsoft.com/office/powerpoint/2010/main" val="2945026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37</a:t>
            </a:fld>
            <a:endParaRPr lang="fr-FR"/>
          </a:p>
        </p:txBody>
      </p:sp>
    </p:spTree>
    <p:extLst>
      <p:ext uri="{BB962C8B-B14F-4D97-AF65-F5344CB8AC3E}">
        <p14:creationId xmlns:p14="http://schemas.microsoft.com/office/powerpoint/2010/main" val="553720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38</a:t>
            </a:fld>
            <a:endParaRPr lang="fr-FR"/>
          </a:p>
        </p:txBody>
      </p:sp>
    </p:spTree>
    <p:extLst>
      <p:ext uri="{BB962C8B-B14F-4D97-AF65-F5344CB8AC3E}">
        <p14:creationId xmlns:p14="http://schemas.microsoft.com/office/powerpoint/2010/main" val="3977863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39</a:t>
            </a:fld>
            <a:endParaRPr lang="fr-FR"/>
          </a:p>
        </p:txBody>
      </p:sp>
    </p:spTree>
    <p:extLst>
      <p:ext uri="{BB962C8B-B14F-4D97-AF65-F5344CB8AC3E}">
        <p14:creationId xmlns:p14="http://schemas.microsoft.com/office/powerpoint/2010/main" val="2087870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4</a:t>
            </a:fld>
            <a:endParaRPr lang="fr-FR"/>
          </a:p>
        </p:txBody>
      </p:sp>
    </p:spTree>
    <p:extLst>
      <p:ext uri="{BB962C8B-B14F-4D97-AF65-F5344CB8AC3E}">
        <p14:creationId xmlns:p14="http://schemas.microsoft.com/office/powerpoint/2010/main" val="2812922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40</a:t>
            </a:fld>
            <a:endParaRPr lang="fr-FR"/>
          </a:p>
        </p:txBody>
      </p:sp>
    </p:spTree>
    <p:extLst>
      <p:ext uri="{BB962C8B-B14F-4D97-AF65-F5344CB8AC3E}">
        <p14:creationId xmlns:p14="http://schemas.microsoft.com/office/powerpoint/2010/main" val="1074565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41</a:t>
            </a:fld>
            <a:endParaRPr lang="fr-FR"/>
          </a:p>
        </p:txBody>
      </p:sp>
    </p:spTree>
    <p:extLst>
      <p:ext uri="{BB962C8B-B14F-4D97-AF65-F5344CB8AC3E}">
        <p14:creationId xmlns:p14="http://schemas.microsoft.com/office/powerpoint/2010/main" val="4232150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42</a:t>
            </a:fld>
            <a:endParaRPr lang="fr-FR"/>
          </a:p>
        </p:txBody>
      </p:sp>
    </p:spTree>
    <p:extLst>
      <p:ext uri="{BB962C8B-B14F-4D97-AF65-F5344CB8AC3E}">
        <p14:creationId xmlns:p14="http://schemas.microsoft.com/office/powerpoint/2010/main" val="231838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5</a:t>
            </a:fld>
            <a:endParaRPr lang="fr-FR"/>
          </a:p>
        </p:txBody>
      </p:sp>
    </p:spTree>
    <p:extLst>
      <p:ext uri="{BB962C8B-B14F-4D97-AF65-F5344CB8AC3E}">
        <p14:creationId xmlns:p14="http://schemas.microsoft.com/office/powerpoint/2010/main" val="388341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6</a:t>
            </a:fld>
            <a:endParaRPr lang="fr-FR"/>
          </a:p>
        </p:txBody>
      </p:sp>
    </p:spTree>
    <p:extLst>
      <p:ext uri="{BB962C8B-B14F-4D97-AF65-F5344CB8AC3E}">
        <p14:creationId xmlns:p14="http://schemas.microsoft.com/office/powerpoint/2010/main" val="420640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7</a:t>
            </a:fld>
            <a:endParaRPr lang="fr-FR"/>
          </a:p>
        </p:txBody>
      </p:sp>
    </p:spTree>
    <p:extLst>
      <p:ext uri="{BB962C8B-B14F-4D97-AF65-F5344CB8AC3E}">
        <p14:creationId xmlns:p14="http://schemas.microsoft.com/office/powerpoint/2010/main" val="129677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B1F5AD-9A7F-4143-A8E5-690BB97EF2CD}" type="slidenum">
              <a:rPr lang="fr-FR" smtClean="0"/>
              <a:t>8</a:t>
            </a:fld>
            <a:endParaRPr lang="fr-FR"/>
          </a:p>
        </p:txBody>
      </p:sp>
    </p:spTree>
    <p:extLst>
      <p:ext uri="{BB962C8B-B14F-4D97-AF65-F5344CB8AC3E}">
        <p14:creationId xmlns:p14="http://schemas.microsoft.com/office/powerpoint/2010/main" val="62283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5641B5-589E-4816-86C0-B5939C2BA2DF}" type="slidenum">
              <a:rPr lang="fr-FR" smtClean="0">
                <a:solidFill>
                  <a:prstClr val="black"/>
                </a:solidFill>
              </a:rPr>
              <a:pPr/>
              <a:t>9</a:t>
            </a:fld>
            <a:endParaRPr lang="fr-FR" dirty="0">
              <a:solidFill>
                <a:prstClr val="black"/>
              </a:solidFill>
            </a:endParaRPr>
          </a:p>
        </p:txBody>
      </p:sp>
    </p:spTree>
    <p:extLst>
      <p:ext uri="{BB962C8B-B14F-4D97-AF65-F5344CB8AC3E}">
        <p14:creationId xmlns:p14="http://schemas.microsoft.com/office/powerpoint/2010/main" val="4111992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9" name="Image 8" descr="diapo-titr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Espace réservé du texte 10"/>
          <p:cNvSpPr>
            <a:spLocks noGrp="1"/>
          </p:cNvSpPr>
          <p:nvPr>
            <p:ph type="body" sz="quarter" idx="10" hasCustomPrompt="1"/>
          </p:nvPr>
        </p:nvSpPr>
        <p:spPr>
          <a:xfrm>
            <a:off x="425824" y="2839384"/>
            <a:ext cx="8329705" cy="731557"/>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4000" b="1" baseline="0">
                <a:solidFill>
                  <a:srgbClr val="83244E"/>
                </a:solidFill>
              </a:defRPr>
            </a:lvl1pPr>
          </a:lstStyle>
          <a:p>
            <a:pPr lvl="0"/>
            <a:r>
              <a:rPr lang="fr-FR" dirty="0" smtClean="0"/>
              <a:t>Titre du document</a:t>
            </a:r>
          </a:p>
        </p:txBody>
      </p:sp>
      <p:sp>
        <p:nvSpPr>
          <p:cNvPr id="14" name="Espace réservé du texte 10"/>
          <p:cNvSpPr>
            <a:spLocks noGrp="1"/>
          </p:cNvSpPr>
          <p:nvPr>
            <p:ph type="body" sz="quarter" idx="11" hasCustomPrompt="1"/>
          </p:nvPr>
        </p:nvSpPr>
        <p:spPr>
          <a:xfrm>
            <a:off x="425824" y="3570941"/>
            <a:ext cx="8329705" cy="731557"/>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3200" b="1" baseline="0"/>
            </a:lvl1pPr>
          </a:lstStyle>
          <a:p>
            <a:pPr lvl="0"/>
            <a:r>
              <a:rPr lang="fr-FR" dirty="0" smtClean="0"/>
              <a:t>Sous-titre 1</a:t>
            </a:r>
          </a:p>
        </p:txBody>
      </p:sp>
      <p:sp>
        <p:nvSpPr>
          <p:cNvPr id="15" name="Espace réservé du texte 10"/>
          <p:cNvSpPr>
            <a:spLocks noGrp="1"/>
          </p:cNvSpPr>
          <p:nvPr>
            <p:ph type="body" sz="quarter" idx="12" hasCustomPrompt="1"/>
          </p:nvPr>
        </p:nvSpPr>
        <p:spPr>
          <a:xfrm>
            <a:off x="425824" y="4302498"/>
            <a:ext cx="8329705" cy="731557"/>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baseline="0"/>
            </a:lvl1pPr>
          </a:lstStyle>
          <a:p>
            <a:pPr lvl="0"/>
            <a:r>
              <a:rPr lang="fr-FR" dirty="0" smtClean="0"/>
              <a:t>Sous-titre 2</a:t>
            </a:r>
          </a:p>
        </p:txBody>
      </p:sp>
      <p:sp>
        <p:nvSpPr>
          <p:cNvPr id="16" name="Espace réservé du texte 8"/>
          <p:cNvSpPr>
            <a:spLocks noGrp="1"/>
          </p:cNvSpPr>
          <p:nvPr>
            <p:ph type="body" sz="quarter" idx="13" hasCustomPrompt="1"/>
          </p:nvPr>
        </p:nvSpPr>
        <p:spPr>
          <a:xfrm>
            <a:off x="171823" y="6098000"/>
            <a:ext cx="3460530" cy="288935"/>
          </a:xfrm>
          <a:prstGeom prst="rect">
            <a:avLst/>
          </a:prstGeom>
          <a:noFill/>
        </p:spPr>
        <p:txBody>
          <a:bodyPr vert="horz"/>
          <a:lstStyle>
            <a:lvl1pPr marL="0" indent="0" algn="l">
              <a:buNone/>
              <a:defRPr sz="1400">
                <a:solidFill>
                  <a:srgbClr val="83244E"/>
                </a:solidFill>
              </a:defRPr>
            </a:lvl1pPr>
          </a:lstStyle>
          <a:p>
            <a:pPr lvl="0"/>
            <a:r>
              <a:rPr lang="fr-FR" dirty="0" smtClean="0"/>
              <a:t>Date</a:t>
            </a:r>
            <a:endParaRPr lang="fr-FR" dirty="0"/>
          </a:p>
        </p:txBody>
      </p:sp>
      <p:sp>
        <p:nvSpPr>
          <p:cNvPr id="17" name="Espace réservé du texte 13"/>
          <p:cNvSpPr>
            <a:spLocks noGrp="1"/>
          </p:cNvSpPr>
          <p:nvPr>
            <p:ph type="body" sz="quarter" idx="15" hasCustomPrompt="1"/>
          </p:nvPr>
        </p:nvSpPr>
        <p:spPr>
          <a:xfrm>
            <a:off x="172132" y="6386935"/>
            <a:ext cx="3460750" cy="303101"/>
          </a:xfrm>
          <a:prstGeom prst="rect">
            <a:avLst/>
          </a:prstGeom>
        </p:spPr>
        <p:txBody>
          <a:bodyPr vert="horz"/>
          <a:lstStyle>
            <a:lvl1pPr marL="0" indent="0" algn="l">
              <a:buNone/>
              <a:defRPr sz="1200">
                <a:solidFill>
                  <a:srgbClr val="83244E"/>
                </a:solidFill>
              </a:defRPr>
            </a:lvl1pPr>
          </a:lstStyle>
          <a:p>
            <a:pPr lvl="0"/>
            <a:r>
              <a:rPr lang="fr-FR" dirty="0" smtClean="0"/>
              <a:t>Date de MAJ</a:t>
            </a:r>
            <a:endParaRPr lang="fr-FR" dirty="0"/>
          </a:p>
        </p:txBody>
      </p:sp>
    </p:spTree>
    <p:extLst>
      <p:ext uri="{BB962C8B-B14F-4D97-AF65-F5344CB8AC3E}">
        <p14:creationId xmlns:p14="http://schemas.microsoft.com/office/powerpoint/2010/main" val="398042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5" name="Espace réservé du texte 4"/>
          <p:cNvSpPr>
            <a:spLocks noGrp="1"/>
          </p:cNvSpPr>
          <p:nvPr>
            <p:ph type="body" sz="quarter" idx="10" hasCustomPrompt="1"/>
          </p:nvPr>
        </p:nvSpPr>
        <p:spPr>
          <a:xfrm>
            <a:off x="614370" y="4191434"/>
            <a:ext cx="8148101" cy="2239529"/>
          </a:xfrm>
          <a:prstGeom prst="rect">
            <a:avLst/>
          </a:prstGeom>
        </p:spPr>
        <p:txBody>
          <a:bodyPr vert="horz"/>
          <a:lstStyle>
            <a:lvl1pPr marL="0" indent="0">
              <a:buFont typeface="+mj-lt"/>
              <a:buNone/>
              <a:defRPr sz="2000" baseline="0">
                <a:solidFill>
                  <a:schemeClr val="tx1"/>
                </a:solidFill>
              </a:defRPr>
            </a:lvl1pPr>
          </a:lstStyle>
          <a:p>
            <a:pPr lvl="0"/>
            <a:r>
              <a:rPr lang="fr-FR" dirty="0" smtClean="0"/>
              <a:t>Cliquez pour créer du texte courant</a:t>
            </a:r>
            <a:endParaRPr lang="fr-FR" dirty="0"/>
          </a:p>
        </p:txBody>
      </p:sp>
      <p:sp>
        <p:nvSpPr>
          <p:cNvPr id="8" name="Titre 1"/>
          <p:cNvSpPr>
            <a:spLocks noGrp="1"/>
          </p:cNvSpPr>
          <p:nvPr>
            <p:ph type="ctrTitle" hasCustomPrompt="1"/>
          </p:nvPr>
        </p:nvSpPr>
        <p:spPr>
          <a:xfrm>
            <a:off x="296333" y="1797736"/>
            <a:ext cx="8466138" cy="748242"/>
          </a:xfrm>
          <a:prstGeom prst="rect">
            <a:avLst/>
          </a:prstGeom>
        </p:spPr>
        <p:txBody>
          <a:bodyPr/>
          <a:lstStyle>
            <a:lvl1pPr marL="571500" indent="-571500" algn="l">
              <a:buSzPct val="100000"/>
              <a:buFontTx/>
              <a:buBlip>
                <a:blip r:embed="rId2"/>
              </a:buBlip>
              <a:defRPr sz="3600" b="1">
                <a:solidFill>
                  <a:srgbClr val="83244E"/>
                </a:solidFill>
              </a:defRPr>
            </a:lvl1pPr>
          </a:lstStyle>
          <a:p>
            <a:r>
              <a:rPr lang="fr-FR" dirty="0" smtClean="0"/>
              <a:t>Titre majeur</a:t>
            </a:r>
            <a:endParaRPr lang="fr-FR" dirty="0"/>
          </a:p>
        </p:txBody>
      </p:sp>
      <p:sp>
        <p:nvSpPr>
          <p:cNvPr id="9" name="Espace réservé du texte 10"/>
          <p:cNvSpPr>
            <a:spLocks noGrp="1"/>
          </p:cNvSpPr>
          <p:nvPr>
            <p:ph type="body" sz="quarter" idx="14" hasCustomPrompt="1"/>
          </p:nvPr>
        </p:nvSpPr>
        <p:spPr>
          <a:xfrm>
            <a:off x="296863" y="3441373"/>
            <a:ext cx="8465608" cy="635000"/>
          </a:xfrm>
          <a:prstGeom prst="rect">
            <a:avLst/>
          </a:prstGeom>
        </p:spPr>
        <p:txBody>
          <a:bodyPr vert="horz"/>
          <a:lstStyle>
            <a:lvl1pPr marL="180000" indent="-457200">
              <a:buSzPct val="100000"/>
              <a:buFontTx/>
              <a:buBlip>
                <a:blip r:embed="rId2"/>
              </a:buBlip>
              <a:defRPr sz="2600" b="0" baseline="0">
                <a:solidFill>
                  <a:srgbClr val="000000"/>
                </a:solidFill>
              </a:defRPr>
            </a:lvl1pPr>
          </a:lstStyle>
          <a:p>
            <a:pPr lvl="0"/>
            <a:r>
              <a:rPr lang="fr-FR" dirty="0" smtClean="0"/>
              <a:t>Titre niveau 3</a:t>
            </a:r>
            <a:endParaRPr lang="fr-FR" dirty="0"/>
          </a:p>
        </p:txBody>
      </p:sp>
      <p:sp>
        <p:nvSpPr>
          <p:cNvPr id="10" name="Espace réservé du texte 4"/>
          <p:cNvSpPr>
            <a:spLocks noGrp="1"/>
          </p:cNvSpPr>
          <p:nvPr>
            <p:ph type="body" sz="quarter" idx="16" hasCustomPrompt="1"/>
          </p:nvPr>
        </p:nvSpPr>
        <p:spPr>
          <a:xfrm>
            <a:off x="296863" y="2609195"/>
            <a:ext cx="8466137" cy="798513"/>
          </a:xfrm>
          <a:prstGeom prst="rect">
            <a:avLst/>
          </a:prstGeom>
        </p:spPr>
        <p:txBody>
          <a:bodyPr vert="horz"/>
          <a:lstStyle>
            <a:lvl1pPr marL="457200" indent="-457200">
              <a:buFontTx/>
              <a:buBlip>
                <a:blip r:embed="rId2"/>
              </a:buBlip>
              <a:defRPr b="1" baseline="0">
                <a:solidFill>
                  <a:schemeClr val="tx1"/>
                </a:solidFill>
              </a:defRPr>
            </a:lvl1pPr>
          </a:lstStyle>
          <a:p>
            <a:pPr lvl="0"/>
            <a:r>
              <a:rPr lang="fr-FR" dirty="0" smtClean="0"/>
              <a:t>Titre niveau 1</a:t>
            </a:r>
            <a:endParaRPr lang="fr-FR" dirty="0"/>
          </a:p>
        </p:txBody>
      </p:sp>
    </p:spTree>
    <p:extLst>
      <p:ext uri="{BB962C8B-B14F-4D97-AF65-F5344CB8AC3E}">
        <p14:creationId xmlns:p14="http://schemas.microsoft.com/office/powerpoint/2010/main" val="251134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8" name="Espace réservé du tableau 7"/>
          <p:cNvSpPr>
            <a:spLocks noGrp="1"/>
          </p:cNvSpPr>
          <p:nvPr>
            <p:ph type="tbl" sz="quarter" idx="10"/>
          </p:nvPr>
        </p:nvSpPr>
        <p:spPr>
          <a:xfrm>
            <a:off x="296863" y="2701925"/>
            <a:ext cx="8466137" cy="3697288"/>
          </a:xfrm>
          <a:prstGeom prst="rect">
            <a:avLst/>
          </a:prstGeom>
        </p:spPr>
        <p:txBody>
          <a:bodyPr vert="horz"/>
          <a:lstStyle/>
          <a:p>
            <a:endParaRPr lang="fr-FR"/>
          </a:p>
        </p:txBody>
      </p:sp>
      <p:sp>
        <p:nvSpPr>
          <p:cNvPr id="4" name="Titre 1"/>
          <p:cNvSpPr>
            <a:spLocks noGrp="1"/>
          </p:cNvSpPr>
          <p:nvPr>
            <p:ph type="ctrTitle" hasCustomPrompt="1"/>
          </p:nvPr>
        </p:nvSpPr>
        <p:spPr>
          <a:xfrm>
            <a:off x="296333" y="1817159"/>
            <a:ext cx="8466138" cy="748242"/>
          </a:xfrm>
          <a:prstGeom prst="rect">
            <a:avLst/>
          </a:prstGeom>
        </p:spPr>
        <p:txBody>
          <a:bodyPr/>
          <a:lstStyle>
            <a:lvl1pPr marL="571500" indent="-571500" algn="l">
              <a:buSzPct val="100000"/>
              <a:buFontTx/>
              <a:buBlip>
                <a:blip r:embed="rId2"/>
              </a:buBlip>
              <a:defRPr sz="3600" b="1">
                <a:solidFill>
                  <a:srgbClr val="83244E"/>
                </a:solidFill>
              </a:defRPr>
            </a:lvl1pPr>
          </a:lstStyle>
          <a:p>
            <a:r>
              <a:rPr lang="fr-FR" dirty="0" smtClean="0"/>
              <a:t>Titre majeur</a:t>
            </a:r>
            <a:endParaRPr lang="fr-FR" dirty="0"/>
          </a:p>
        </p:txBody>
      </p:sp>
    </p:spTree>
    <p:extLst>
      <p:ext uri="{BB962C8B-B14F-4D97-AF65-F5344CB8AC3E}">
        <p14:creationId xmlns:p14="http://schemas.microsoft.com/office/powerpoint/2010/main" val="1917187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re et puces">
    <p:bg>
      <p:bgPr>
        <a:solidFill>
          <a:srgbClr val="FFFFFF"/>
        </a:solidFill>
        <a:effectLst/>
      </p:bgPr>
    </p:bg>
    <p:spTree>
      <p:nvGrpSpPr>
        <p:cNvPr id="1" name=""/>
        <p:cNvGrpSpPr/>
        <p:nvPr/>
      </p:nvGrpSpPr>
      <p:grpSpPr>
        <a:xfrm>
          <a:off x="0" y="0"/>
          <a:ext cx="0" cy="0"/>
          <a:chOff x="0" y="0"/>
          <a:chExt cx="0" cy="0"/>
        </a:xfrm>
      </p:grpSpPr>
      <p:sp>
        <p:nvSpPr>
          <p:cNvPr id="24" name="Shape 24"/>
          <p:cNvSpPr>
            <a:spLocks noGrp="1"/>
          </p:cNvSpPr>
          <p:nvPr>
            <p:ph type="title"/>
          </p:nvPr>
        </p:nvSpPr>
        <p:spPr>
          <a:xfrm>
            <a:off x="669727" y="312539"/>
            <a:ext cx="7804547" cy="1518047"/>
          </a:xfrm>
          <a:prstGeom prst="rect">
            <a:avLst/>
          </a:prstGeom>
        </p:spPr>
        <p:txBody>
          <a:bodyPr lIns="0" tIns="0" rIns="0" bIns="0" anchor="ctr">
            <a:normAutofit/>
          </a:bodyPr>
          <a:lstStyle>
            <a:lvl1pPr defTabSz="410751">
              <a:lnSpc>
                <a:spcPct val="100000"/>
              </a:lnSpc>
              <a:defRPr sz="5600">
                <a:solidFill>
                  <a:srgbClr val="000000"/>
                </a:solidFill>
                <a:latin typeface="+mn-lt"/>
                <a:ea typeface="+mn-ea"/>
                <a:cs typeface="+mn-cs"/>
                <a:sym typeface="Helvetica Light"/>
              </a:defRPr>
            </a:lvl1pPr>
          </a:lstStyle>
          <a:p>
            <a:pPr lvl="0">
              <a:defRPr sz="1800"/>
            </a:pPr>
            <a:r>
              <a:rPr sz="5600"/>
              <a:t>Texte du titre</a:t>
            </a:r>
          </a:p>
        </p:txBody>
      </p:sp>
      <p:sp>
        <p:nvSpPr>
          <p:cNvPr id="25" name="Shape 25"/>
          <p:cNvSpPr>
            <a:spLocks noGrp="1"/>
          </p:cNvSpPr>
          <p:nvPr>
            <p:ph type="body" idx="1"/>
          </p:nvPr>
        </p:nvSpPr>
        <p:spPr>
          <a:xfrm>
            <a:off x="669727" y="1830586"/>
            <a:ext cx="7804547" cy="4420195"/>
          </a:xfrm>
          <a:prstGeom prst="rect">
            <a:avLst/>
          </a:prstGeom>
        </p:spPr>
        <p:txBody>
          <a:bodyPr lIns="0" tIns="0" rIns="0" bIns="0" anchor="ctr">
            <a:normAutofit/>
          </a:bodyPr>
          <a:lstStyle>
            <a:lvl1pPr marL="312528" indent="-312528" defTabSz="410751">
              <a:spcBef>
                <a:spcPts val="2953"/>
              </a:spcBef>
              <a:buSzPct val="75000"/>
              <a:buFontTx/>
              <a:defRPr sz="2500">
                <a:solidFill>
                  <a:srgbClr val="000000"/>
                </a:solidFill>
                <a:latin typeface="+mn-lt"/>
                <a:ea typeface="+mn-ea"/>
                <a:cs typeface="+mn-cs"/>
                <a:sym typeface="Helvetica Light"/>
              </a:defRPr>
            </a:lvl1pPr>
            <a:lvl2pPr marL="625056" indent="-312528" defTabSz="410751">
              <a:spcBef>
                <a:spcPts val="2953"/>
              </a:spcBef>
              <a:buSzPct val="75000"/>
              <a:buFontTx/>
              <a:buChar char="•"/>
              <a:defRPr sz="2500">
                <a:solidFill>
                  <a:srgbClr val="000000"/>
                </a:solidFill>
                <a:latin typeface="+mn-lt"/>
                <a:ea typeface="+mn-ea"/>
                <a:cs typeface="+mn-cs"/>
                <a:sym typeface="Helvetica Light"/>
              </a:defRPr>
            </a:lvl2pPr>
            <a:lvl3pPr marL="937584" indent="-312528" defTabSz="410751">
              <a:spcBef>
                <a:spcPts val="2953"/>
              </a:spcBef>
              <a:buSzPct val="75000"/>
              <a:buFontTx/>
              <a:defRPr sz="2500">
                <a:solidFill>
                  <a:srgbClr val="000000"/>
                </a:solidFill>
                <a:latin typeface="+mn-lt"/>
                <a:ea typeface="+mn-ea"/>
                <a:cs typeface="+mn-cs"/>
                <a:sym typeface="Helvetica Light"/>
              </a:defRPr>
            </a:lvl3pPr>
            <a:lvl4pPr marL="1250112" indent="-312528" defTabSz="410751">
              <a:spcBef>
                <a:spcPts val="2953"/>
              </a:spcBef>
              <a:buSzPct val="75000"/>
              <a:buFontTx/>
              <a:buChar char="•"/>
              <a:defRPr sz="2500">
                <a:solidFill>
                  <a:srgbClr val="000000"/>
                </a:solidFill>
                <a:latin typeface="+mn-lt"/>
                <a:ea typeface="+mn-ea"/>
                <a:cs typeface="+mn-cs"/>
                <a:sym typeface="Helvetica Light"/>
              </a:defRPr>
            </a:lvl4pPr>
            <a:lvl5pPr marL="1562640" indent="-312528" defTabSz="410751">
              <a:spcBef>
                <a:spcPts val="2953"/>
              </a:spcBef>
              <a:buSzPct val="75000"/>
              <a:buFontTx/>
              <a:defRPr sz="2500">
                <a:solidFill>
                  <a:srgbClr val="000000"/>
                </a:solidFill>
                <a:latin typeface="+mn-lt"/>
                <a:ea typeface="+mn-ea"/>
                <a:cs typeface="+mn-cs"/>
                <a:sym typeface="Helvetica Light"/>
              </a:defRPr>
            </a:lvl5pPr>
          </a:lstStyle>
          <a:p>
            <a:pPr lvl="0">
              <a:defRPr sz="1800"/>
            </a:pPr>
            <a:r>
              <a:rPr sz="2500"/>
              <a:t>Texte niveau 1</a:t>
            </a:r>
          </a:p>
          <a:p>
            <a:pPr lvl="1">
              <a:defRPr sz="1800"/>
            </a:pPr>
            <a:r>
              <a:rPr sz="2500"/>
              <a:t>Texte niveau 2</a:t>
            </a:r>
          </a:p>
          <a:p>
            <a:pPr lvl="2">
              <a:defRPr sz="1800"/>
            </a:pPr>
            <a:r>
              <a:rPr sz="2500"/>
              <a:t>Texte niveau 3</a:t>
            </a:r>
          </a:p>
          <a:p>
            <a:pPr lvl="3">
              <a:defRPr sz="1800"/>
            </a:pPr>
            <a:r>
              <a:rPr sz="2500"/>
              <a:t>Texte niveau 4</a:t>
            </a:r>
          </a:p>
          <a:p>
            <a:pPr lvl="4">
              <a:defRPr sz="1800"/>
            </a:pPr>
            <a:r>
              <a:rPr sz="2500"/>
              <a:t>Texte niveau 5</a:t>
            </a:r>
          </a:p>
        </p:txBody>
      </p:sp>
    </p:spTree>
    <p:extLst>
      <p:ext uri="{BB962C8B-B14F-4D97-AF65-F5344CB8AC3E}">
        <p14:creationId xmlns:p14="http://schemas.microsoft.com/office/powerpoint/2010/main" val="17707406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27" y="137160"/>
            <a:ext cx="7348373" cy="707886"/>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38427" y="845046"/>
            <a:ext cx="7348373" cy="523220"/>
          </a:xfrm>
          <a:prstGeom prst="rect">
            <a:avLst/>
          </a:prstGeo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27"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246127" y="6237313"/>
            <a:ext cx="32943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2" name="Picture 11"/>
          <p:cNvPicPr>
            <a:picLocks noChangeAspect="1"/>
          </p:cNvPicPr>
          <p:nvPr userDrawn="1"/>
        </p:nvPicPr>
        <p:blipFill>
          <a:blip r:embed="rId3"/>
          <a:stretch>
            <a:fillRect/>
          </a:stretch>
        </p:blipFill>
        <p:spPr>
          <a:xfrm>
            <a:off x="117597" y="229539"/>
            <a:ext cx="1220830" cy="451143"/>
          </a:xfrm>
          <a:prstGeom prst="rect">
            <a:avLst/>
          </a:prstGeom>
        </p:spPr>
      </p:pic>
      <p:sp>
        <p:nvSpPr>
          <p:cNvPr id="13" name="Rectangle 12"/>
          <p:cNvSpPr/>
          <p:nvPr userDrawn="1"/>
        </p:nvSpPr>
        <p:spPr>
          <a:xfrm>
            <a:off x="130452" y="95859"/>
            <a:ext cx="1195121"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49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6333" y="1817159"/>
            <a:ext cx="8466138" cy="748242"/>
          </a:xfrm>
          <a:prstGeom prst="rect">
            <a:avLst/>
          </a:prstGeom>
        </p:spPr>
        <p:txBody>
          <a:bodyPr/>
          <a:lstStyle>
            <a:lvl1pPr marL="571500" indent="-571500" algn="l">
              <a:buSzPct val="100000"/>
              <a:buFontTx/>
              <a:buBlip>
                <a:blip r:embed="rId2"/>
              </a:buBlip>
              <a:defRPr sz="3600" b="1">
                <a:solidFill>
                  <a:srgbClr val="83244E"/>
                </a:solidFill>
              </a:defRPr>
            </a:lvl1pPr>
          </a:lstStyle>
          <a:p>
            <a:r>
              <a:rPr lang="fr-FR" dirty="0" smtClean="0"/>
              <a:t>Titre</a:t>
            </a:r>
            <a:endParaRPr lang="fr-FR" dirty="0"/>
          </a:p>
        </p:txBody>
      </p:sp>
      <p:sp>
        <p:nvSpPr>
          <p:cNvPr id="9" name="Espace réservé du texte 8"/>
          <p:cNvSpPr>
            <a:spLocks noGrp="1"/>
          </p:cNvSpPr>
          <p:nvPr>
            <p:ph type="body" sz="quarter" idx="13" hasCustomPrompt="1"/>
          </p:nvPr>
        </p:nvSpPr>
        <p:spPr>
          <a:xfrm>
            <a:off x="5301941" y="356129"/>
            <a:ext cx="3460530" cy="288935"/>
          </a:xfrm>
          <a:prstGeom prst="rect">
            <a:avLst/>
          </a:prstGeom>
          <a:solidFill>
            <a:srgbClr val="83244E">
              <a:alpha val="21000"/>
            </a:srgbClr>
          </a:solidFill>
        </p:spPr>
        <p:txBody>
          <a:bodyPr vert="horz"/>
          <a:lstStyle>
            <a:lvl1pPr marL="0" indent="0" algn="r">
              <a:buNone/>
              <a:defRPr sz="1400">
                <a:solidFill>
                  <a:srgbClr val="83244E"/>
                </a:solidFill>
              </a:defRPr>
            </a:lvl1pPr>
          </a:lstStyle>
          <a:p>
            <a:pPr lvl="0"/>
            <a:r>
              <a:rPr lang="fr-FR" dirty="0" smtClean="0"/>
              <a:t>Date</a:t>
            </a:r>
            <a:endParaRPr lang="fr-FR" dirty="0"/>
          </a:p>
        </p:txBody>
      </p:sp>
      <p:sp>
        <p:nvSpPr>
          <p:cNvPr id="11" name="Espace réservé du texte 10"/>
          <p:cNvSpPr>
            <a:spLocks noGrp="1"/>
          </p:cNvSpPr>
          <p:nvPr>
            <p:ph type="body" sz="quarter" idx="14" hasCustomPrompt="1"/>
          </p:nvPr>
        </p:nvSpPr>
        <p:spPr>
          <a:xfrm>
            <a:off x="296863" y="4259263"/>
            <a:ext cx="8465608" cy="635000"/>
          </a:xfrm>
          <a:prstGeom prst="rect">
            <a:avLst/>
          </a:prstGeom>
        </p:spPr>
        <p:txBody>
          <a:bodyPr vert="horz"/>
          <a:lstStyle>
            <a:lvl1pPr marL="180000" indent="-457200">
              <a:buSzPct val="100000"/>
              <a:buFontTx/>
              <a:buBlip>
                <a:blip r:embed="rId2"/>
              </a:buBlip>
              <a:defRPr sz="2600" b="0" baseline="0">
                <a:solidFill>
                  <a:srgbClr val="000000"/>
                </a:solidFill>
              </a:defRPr>
            </a:lvl1pPr>
          </a:lstStyle>
          <a:p>
            <a:pPr lvl="0"/>
            <a:r>
              <a:rPr lang="fr-FR" dirty="0" smtClean="0"/>
              <a:t>Titre niveau 3</a:t>
            </a:r>
            <a:endParaRPr lang="fr-FR" dirty="0"/>
          </a:p>
        </p:txBody>
      </p:sp>
      <p:sp>
        <p:nvSpPr>
          <p:cNvPr id="14" name="Espace réservé du texte 13"/>
          <p:cNvSpPr>
            <a:spLocks noGrp="1"/>
          </p:cNvSpPr>
          <p:nvPr>
            <p:ph type="body" sz="quarter" idx="15" hasCustomPrompt="1"/>
          </p:nvPr>
        </p:nvSpPr>
        <p:spPr>
          <a:xfrm>
            <a:off x="5302250" y="645064"/>
            <a:ext cx="3460750" cy="303101"/>
          </a:xfrm>
          <a:prstGeom prst="rect">
            <a:avLst/>
          </a:prstGeom>
        </p:spPr>
        <p:txBody>
          <a:bodyPr vert="horz"/>
          <a:lstStyle>
            <a:lvl1pPr marL="0" indent="0" algn="r">
              <a:buNone/>
              <a:defRPr sz="1200">
                <a:solidFill>
                  <a:srgbClr val="83244E"/>
                </a:solidFill>
              </a:defRPr>
            </a:lvl1pPr>
          </a:lstStyle>
          <a:p>
            <a:pPr lvl="0"/>
            <a:r>
              <a:rPr lang="fr-FR" dirty="0" smtClean="0"/>
              <a:t>Date de MAJ</a:t>
            </a:r>
            <a:endParaRPr lang="fr-FR" dirty="0"/>
          </a:p>
        </p:txBody>
      </p:sp>
      <p:sp>
        <p:nvSpPr>
          <p:cNvPr id="5" name="Espace réservé du texte 4"/>
          <p:cNvSpPr>
            <a:spLocks noGrp="1"/>
          </p:cNvSpPr>
          <p:nvPr>
            <p:ph type="body" sz="quarter" idx="16" hasCustomPrompt="1"/>
          </p:nvPr>
        </p:nvSpPr>
        <p:spPr>
          <a:xfrm>
            <a:off x="296863" y="3033619"/>
            <a:ext cx="8466137" cy="798513"/>
          </a:xfrm>
          <a:prstGeom prst="rect">
            <a:avLst/>
          </a:prstGeom>
        </p:spPr>
        <p:txBody>
          <a:bodyPr vert="horz"/>
          <a:lstStyle>
            <a:lvl1pPr marL="457200" indent="-457200">
              <a:buFontTx/>
              <a:buBlip>
                <a:blip r:embed="rId2"/>
              </a:buBlip>
              <a:defRPr b="1" baseline="0">
                <a:solidFill>
                  <a:schemeClr val="tx1"/>
                </a:solidFill>
              </a:defRPr>
            </a:lvl1pPr>
          </a:lstStyle>
          <a:p>
            <a:pPr lvl="0"/>
            <a:r>
              <a:rPr lang="fr-FR" dirty="0" smtClean="0"/>
              <a:t>Titre niveau 1</a:t>
            </a:r>
            <a:endParaRPr lang="fr-FR" dirty="0"/>
          </a:p>
        </p:txBody>
      </p:sp>
      <p:sp>
        <p:nvSpPr>
          <p:cNvPr id="7" name="Espace réservé du texte 13"/>
          <p:cNvSpPr>
            <a:spLocks noGrp="1"/>
          </p:cNvSpPr>
          <p:nvPr>
            <p:ph type="body" sz="quarter" idx="17" hasCustomPrompt="1"/>
          </p:nvPr>
        </p:nvSpPr>
        <p:spPr>
          <a:xfrm>
            <a:off x="5302250" y="955036"/>
            <a:ext cx="3460750" cy="303101"/>
          </a:xfrm>
          <a:prstGeom prst="rect">
            <a:avLst/>
          </a:prstGeom>
        </p:spPr>
        <p:txBody>
          <a:bodyPr vert="horz"/>
          <a:lstStyle>
            <a:lvl1pPr marL="0" indent="0" algn="r">
              <a:buNone/>
              <a:defRPr sz="1200">
                <a:solidFill>
                  <a:srgbClr val="83244E"/>
                </a:solidFill>
              </a:defRPr>
            </a:lvl1pPr>
          </a:lstStyle>
          <a:p>
            <a:pPr lvl="0"/>
            <a:r>
              <a:rPr lang="fr-FR" dirty="0" smtClean="0"/>
              <a:t>Type de réunion</a:t>
            </a:r>
            <a:endParaRPr lang="fr-FR" dirty="0"/>
          </a:p>
        </p:txBody>
      </p:sp>
    </p:spTree>
    <p:extLst>
      <p:ext uri="{BB962C8B-B14F-4D97-AF65-F5344CB8AC3E}">
        <p14:creationId xmlns:p14="http://schemas.microsoft.com/office/powerpoint/2010/main" val="1323724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296333" y="1817159"/>
            <a:ext cx="8466138" cy="748242"/>
          </a:xfrm>
          <a:prstGeom prst="rect">
            <a:avLst/>
          </a:prstGeom>
        </p:spPr>
        <p:txBody>
          <a:bodyPr/>
          <a:lstStyle>
            <a:lvl1pPr marL="571500" indent="-571500" algn="l">
              <a:buSzPct val="100000"/>
              <a:buFontTx/>
              <a:buBlip>
                <a:blip r:embed="rId2"/>
              </a:buBlip>
              <a:defRPr sz="3600" b="1">
                <a:solidFill>
                  <a:srgbClr val="83244E"/>
                </a:solidFill>
              </a:defRPr>
            </a:lvl1pPr>
          </a:lstStyle>
          <a:p>
            <a:r>
              <a:rPr lang="fr-FR" dirty="0" smtClean="0"/>
              <a:t>Titre majeur</a:t>
            </a:r>
            <a:endParaRPr lang="fr-FR" dirty="0"/>
          </a:p>
        </p:txBody>
      </p:sp>
      <p:sp>
        <p:nvSpPr>
          <p:cNvPr id="12" name="Espace réservé du texte 10"/>
          <p:cNvSpPr>
            <a:spLocks noGrp="1"/>
          </p:cNvSpPr>
          <p:nvPr>
            <p:ph type="body" sz="quarter" idx="14" hasCustomPrompt="1"/>
          </p:nvPr>
        </p:nvSpPr>
        <p:spPr>
          <a:xfrm>
            <a:off x="296863" y="4259263"/>
            <a:ext cx="8465608" cy="635000"/>
          </a:xfrm>
          <a:prstGeom prst="rect">
            <a:avLst/>
          </a:prstGeom>
        </p:spPr>
        <p:txBody>
          <a:bodyPr vert="horz"/>
          <a:lstStyle>
            <a:lvl1pPr marL="180000" indent="-457200">
              <a:buSzPct val="100000"/>
              <a:buFontTx/>
              <a:buBlip>
                <a:blip r:embed="rId2"/>
              </a:buBlip>
              <a:defRPr sz="2600" b="0" baseline="0">
                <a:solidFill>
                  <a:srgbClr val="000000"/>
                </a:solidFill>
              </a:defRPr>
            </a:lvl1pPr>
          </a:lstStyle>
          <a:p>
            <a:pPr lvl="0"/>
            <a:r>
              <a:rPr lang="fr-FR" dirty="0" smtClean="0"/>
              <a:t>Titre niveau 3</a:t>
            </a:r>
            <a:endParaRPr lang="fr-FR" dirty="0"/>
          </a:p>
        </p:txBody>
      </p:sp>
      <p:sp>
        <p:nvSpPr>
          <p:cNvPr id="13" name="Espace réservé du texte 4"/>
          <p:cNvSpPr>
            <a:spLocks noGrp="1"/>
          </p:cNvSpPr>
          <p:nvPr>
            <p:ph type="body" sz="quarter" idx="16" hasCustomPrompt="1"/>
          </p:nvPr>
        </p:nvSpPr>
        <p:spPr>
          <a:xfrm>
            <a:off x="296863" y="3033619"/>
            <a:ext cx="8466137" cy="798513"/>
          </a:xfrm>
          <a:prstGeom prst="rect">
            <a:avLst/>
          </a:prstGeom>
        </p:spPr>
        <p:txBody>
          <a:bodyPr vert="horz"/>
          <a:lstStyle>
            <a:lvl1pPr marL="457200" indent="-457200">
              <a:buFontTx/>
              <a:buBlip>
                <a:blip r:embed="rId2"/>
              </a:buBlip>
              <a:defRPr b="1" baseline="0">
                <a:solidFill>
                  <a:schemeClr val="tx1"/>
                </a:solidFill>
              </a:defRPr>
            </a:lvl1pPr>
          </a:lstStyle>
          <a:p>
            <a:pPr lvl="0"/>
            <a:r>
              <a:rPr lang="fr-FR" dirty="0" smtClean="0"/>
              <a:t>Titre niveau 1</a:t>
            </a:r>
            <a:endParaRPr lang="fr-FR" dirty="0"/>
          </a:p>
        </p:txBody>
      </p:sp>
    </p:spTree>
    <p:extLst>
      <p:ext uri="{BB962C8B-B14F-4D97-AF65-F5344CB8AC3E}">
        <p14:creationId xmlns:p14="http://schemas.microsoft.com/office/powerpoint/2010/main" val="361866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302391" y="2761678"/>
            <a:ext cx="4370055" cy="3666859"/>
          </a:xfrm>
          <a:prstGeom prst="rect">
            <a:avLst/>
          </a:prstGeom>
        </p:spPr>
        <p:txBody>
          <a:bodyPr/>
          <a:lstStyle>
            <a:lvl1pPr marL="342900" indent="-342900">
              <a:buSzPct val="100000"/>
              <a:buFontTx/>
              <a:buBlip>
                <a:blip r:embed="rId2"/>
              </a:buBlip>
              <a:defRPr sz="2600" b="1" baseline="0">
                <a:solidFill>
                  <a:schemeClr val="tx1"/>
                </a:solidFill>
              </a:defRPr>
            </a:lvl1pPr>
            <a:lvl2pPr marL="742950" indent="-285750">
              <a:buSzPct val="100000"/>
              <a:buFontTx/>
              <a:buBlip>
                <a:blip r:embed="rId2"/>
              </a:buBlip>
              <a:defRPr sz="2400">
                <a:solidFill>
                  <a:srgbClr val="000000"/>
                </a:solidFill>
              </a:defRPr>
            </a:lvl2pPr>
            <a:lvl3pPr marL="1143000" indent="-228600">
              <a:buSzPct val="100000"/>
              <a:buFontTx/>
              <a:buBlip>
                <a:blip r:embed="rId2"/>
              </a:buBlip>
              <a:defRPr sz="2000">
                <a:solidFill>
                  <a:srgbClr val="000000"/>
                </a:solidFill>
              </a:defRPr>
            </a:lvl3pPr>
            <a:lvl4pPr marL="1600200" indent="-228600">
              <a:buSzPct val="100000"/>
              <a:buFontTx/>
              <a:buBlip>
                <a:blip r:embed="rId2"/>
              </a:buBlip>
              <a:defRPr sz="1800">
                <a:solidFill>
                  <a:srgbClr val="000000"/>
                </a:solidFill>
              </a:defRPr>
            </a:lvl4pPr>
            <a:lvl5pPr marL="2057400" indent="-228600">
              <a:buSzPct val="100000"/>
              <a:buFontTx/>
              <a:buBlip>
                <a:blip r:embed="rId2"/>
              </a:buBlip>
              <a:defRPr sz="1800">
                <a:solidFill>
                  <a:srgbClr val="000000"/>
                </a:solidFill>
              </a:defRPr>
            </a:lvl5pPr>
            <a:lvl6pPr>
              <a:defRPr sz="1800"/>
            </a:lvl6pPr>
            <a:lvl7pPr>
              <a:defRPr sz="1800"/>
            </a:lvl7pPr>
            <a:lvl8pPr>
              <a:defRPr sz="1800"/>
            </a:lvl8pPr>
            <a:lvl9pPr>
              <a:defRPr sz="18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4"/>
            <a:endParaRPr lang="fr-FR" dirty="0"/>
          </a:p>
        </p:txBody>
      </p:sp>
      <p:sp>
        <p:nvSpPr>
          <p:cNvPr id="4" name="Espace réservé du contenu 3"/>
          <p:cNvSpPr>
            <a:spLocks noGrp="1"/>
          </p:cNvSpPr>
          <p:nvPr>
            <p:ph sz="half" idx="2" hasCustomPrompt="1"/>
          </p:nvPr>
        </p:nvSpPr>
        <p:spPr>
          <a:xfrm>
            <a:off x="4493391" y="2761678"/>
            <a:ext cx="4370055" cy="3666859"/>
          </a:xfrm>
          <a:prstGeom prst="rect">
            <a:avLst/>
          </a:prstGeom>
        </p:spPr>
        <p:txBody>
          <a:bodyPr/>
          <a:lstStyle>
            <a:lvl1pPr marL="457200" indent="-457200">
              <a:buSzPct val="100000"/>
              <a:buFontTx/>
              <a:buBlip>
                <a:blip r:embed="rId3"/>
              </a:buBlip>
              <a:defRPr sz="2800" b="1">
                <a:solidFill>
                  <a:srgbClr val="000000"/>
                </a:solidFill>
              </a:defRPr>
            </a:lvl1pPr>
            <a:lvl2pPr marL="742950" indent="-285750">
              <a:buSzPct val="100000"/>
              <a:buFontTx/>
              <a:buBlip>
                <a:blip r:embed="rId3"/>
              </a:buBlip>
              <a:defRPr sz="2400">
                <a:solidFill>
                  <a:srgbClr val="000000"/>
                </a:solidFill>
              </a:defRPr>
            </a:lvl2pPr>
            <a:lvl3pPr marL="1143000" indent="-228600">
              <a:buSzPct val="100000"/>
              <a:buFontTx/>
              <a:buBlip>
                <a:blip r:embed="rId3"/>
              </a:buBlip>
              <a:defRPr sz="2000">
                <a:solidFill>
                  <a:srgbClr val="000000"/>
                </a:solidFill>
              </a:defRPr>
            </a:lvl3pPr>
            <a:lvl4pPr marL="1600200" indent="-228600">
              <a:buSzPct val="100000"/>
              <a:buFontTx/>
              <a:buBlip>
                <a:blip r:embed="rId3"/>
              </a:buBlip>
              <a:defRPr sz="1800">
                <a:solidFill>
                  <a:srgbClr val="000000"/>
                </a:solidFill>
              </a:defRPr>
            </a:lvl4pPr>
            <a:lvl5pPr marL="2057400" indent="-228600">
              <a:buSzPct val="100000"/>
              <a:buFontTx/>
              <a:buBlip>
                <a:blip r:embed="rId3"/>
              </a:buBlip>
              <a:defRPr sz="1800">
                <a:solidFill>
                  <a:srgbClr val="000000"/>
                </a:solidFill>
              </a:defRPr>
            </a:lvl5pPr>
            <a:lvl6pPr>
              <a:defRPr sz="1800"/>
            </a:lvl6pPr>
            <a:lvl7pPr>
              <a:defRPr sz="1800"/>
            </a:lvl7pPr>
            <a:lvl8pPr>
              <a:defRPr sz="1800"/>
            </a:lvl8pPr>
            <a:lvl9pPr>
              <a:defRPr sz="18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0"/>
            <a:endParaRPr lang="fr-FR" dirty="0"/>
          </a:p>
        </p:txBody>
      </p:sp>
      <p:sp>
        <p:nvSpPr>
          <p:cNvPr id="6" name="Titre 1"/>
          <p:cNvSpPr>
            <a:spLocks noGrp="1"/>
          </p:cNvSpPr>
          <p:nvPr>
            <p:ph type="ctrTitle" hasCustomPrompt="1"/>
          </p:nvPr>
        </p:nvSpPr>
        <p:spPr>
          <a:xfrm>
            <a:off x="296333" y="1817159"/>
            <a:ext cx="8466138" cy="748242"/>
          </a:xfrm>
          <a:prstGeom prst="rect">
            <a:avLst/>
          </a:prstGeom>
        </p:spPr>
        <p:txBody>
          <a:bodyPr/>
          <a:lstStyle>
            <a:lvl1pPr marL="571500" indent="-571500" algn="l">
              <a:buSzPct val="100000"/>
              <a:buFontTx/>
              <a:buBlip>
                <a:blip r:embed="rId4"/>
              </a:buBlip>
              <a:defRPr sz="3600" b="1">
                <a:solidFill>
                  <a:srgbClr val="83244E"/>
                </a:solidFill>
              </a:defRPr>
            </a:lvl1pPr>
          </a:lstStyle>
          <a:p>
            <a:r>
              <a:rPr lang="fr-FR" dirty="0" smtClean="0"/>
              <a:t>Titre majeur</a:t>
            </a:r>
            <a:endParaRPr lang="fr-FR" dirty="0"/>
          </a:p>
        </p:txBody>
      </p:sp>
    </p:spTree>
    <p:extLst>
      <p:ext uri="{BB962C8B-B14F-4D97-AF65-F5344CB8AC3E}">
        <p14:creationId xmlns:p14="http://schemas.microsoft.com/office/powerpoint/2010/main" val="395459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15831" y="1864365"/>
            <a:ext cx="4304397" cy="639762"/>
          </a:xfrm>
          <a:prstGeom prst="rect">
            <a:avLst/>
          </a:prstGeom>
          <a:noFill/>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5" name="Espace réservé du texte 4"/>
          <p:cNvSpPr>
            <a:spLocks noGrp="1"/>
          </p:cNvSpPr>
          <p:nvPr>
            <p:ph type="body" sz="quarter" idx="3"/>
          </p:nvPr>
        </p:nvSpPr>
        <p:spPr>
          <a:xfrm>
            <a:off x="4503600" y="1864365"/>
            <a:ext cx="4359845" cy="639762"/>
          </a:xfrm>
          <a:prstGeom prst="rect">
            <a:avLst/>
          </a:prstGeom>
          <a:noFill/>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10" name="Espace réservé du contenu 2"/>
          <p:cNvSpPr>
            <a:spLocks noGrp="1"/>
          </p:cNvSpPr>
          <p:nvPr>
            <p:ph sz="half" idx="10" hasCustomPrompt="1"/>
          </p:nvPr>
        </p:nvSpPr>
        <p:spPr>
          <a:xfrm>
            <a:off x="302391" y="2761678"/>
            <a:ext cx="4370055" cy="3666859"/>
          </a:xfrm>
          <a:prstGeom prst="rect">
            <a:avLst/>
          </a:prstGeom>
        </p:spPr>
        <p:txBody>
          <a:bodyPr/>
          <a:lstStyle>
            <a:lvl1pPr marL="342900" indent="-342900">
              <a:buSzPct val="100000"/>
              <a:buFontTx/>
              <a:buBlip>
                <a:blip r:embed="rId2"/>
              </a:buBlip>
              <a:defRPr sz="2600" b="1" baseline="0">
                <a:solidFill>
                  <a:srgbClr val="000000"/>
                </a:solidFill>
              </a:defRPr>
            </a:lvl1pPr>
            <a:lvl2pPr marL="742950" indent="-285750">
              <a:buSzPct val="100000"/>
              <a:buFontTx/>
              <a:buBlip>
                <a:blip r:embed="rId2"/>
              </a:buBlip>
              <a:defRPr sz="2400">
                <a:solidFill>
                  <a:srgbClr val="000000"/>
                </a:solidFill>
              </a:defRPr>
            </a:lvl2pPr>
            <a:lvl3pPr marL="1143000" indent="-228600">
              <a:buSzPct val="100000"/>
              <a:buFontTx/>
              <a:buBlip>
                <a:blip r:embed="rId2"/>
              </a:buBlip>
              <a:defRPr sz="2000">
                <a:solidFill>
                  <a:srgbClr val="000000"/>
                </a:solidFill>
              </a:defRPr>
            </a:lvl3pPr>
            <a:lvl4pPr marL="1600200" indent="-228600">
              <a:buSzPct val="100000"/>
              <a:buFontTx/>
              <a:buBlip>
                <a:blip r:embed="rId2"/>
              </a:buBlip>
              <a:defRPr sz="1800">
                <a:solidFill>
                  <a:srgbClr val="000000"/>
                </a:solidFill>
              </a:defRPr>
            </a:lvl4pPr>
            <a:lvl5pPr marL="2057400" indent="-228600">
              <a:buSzPct val="100000"/>
              <a:buFontTx/>
              <a:buBlip>
                <a:blip r:embed="rId2"/>
              </a:buBlip>
              <a:defRPr sz="1800">
                <a:solidFill>
                  <a:srgbClr val="000000"/>
                </a:solidFill>
              </a:defRPr>
            </a:lvl5pPr>
            <a:lvl6pPr>
              <a:defRPr sz="1800"/>
            </a:lvl6pPr>
            <a:lvl7pPr>
              <a:defRPr sz="1800"/>
            </a:lvl7pPr>
            <a:lvl8pPr>
              <a:defRPr sz="1800"/>
            </a:lvl8pPr>
            <a:lvl9pPr>
              <a:defRPr sz="18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contenu 3"/>
          <p:cNvSpPr>
            <a:spLocks noGrp="1"/>
          </p:cNvSpPr>
          <p:nvPr>
            <p:ph sz="half" idx="2" hasCustomPrompt="1"/>
          </p:nvPr>
        </p:nvSpPr>
        <p:spPr>
          <a:xfrm>
            <a:off x="4493391" y="2761678"/>
            <a:ext cx="4370055" cy="3666859"/>
          </a:xfrm>
          <a:prstGeom prst="rect">
            <a:avLst/>
          </a:prstGeom>
        </p:spPr>
        <p:txBody>
          <a:bodyPr/>
          <a:lstStyle>
            <a:lvl1pPr marL="457200" indent="-457200">
              <a:buSzPct val="100000"/>
              <a:buFontTx/>
              <a:buBlip>
                <a:blip r:embed="rId2"/>
              </a:buBlip>
              <a:defRPr sz="2800" b="1">
                <a:solidFill>
                  <a:srgbClr val="000000"/>
                </a:solidFill>
              </a:defRPr>
            </a:lvl1pPr>
            <a:lvl2pPr marL="742950" indent="-285750">
              <a:buSzPct val="100000"/>
              <a:buFontTx/>
              <a:buBlip>
                <a:blip r:embed="rId2"/>
              </a:buBlip>
              <a:defRPr sz="2400">
                <a:solidFill>
                  <a:srgbClr val="000000"/>
                </a:solidFill>
              </a:defRPr>
            </a:lvl2pPr>
            <a:lvl3pPr marL="1143000" indent="-228600">
              <a:buSzPct val="100000"/>
              <a:buFontTx/>
              <a:buBlip>
                <a:blip r:embed="rId2"/>
              </a:buBlip>
              <a:defRPr sz="2000">
                <a:solidFill>
                  <a:srgbClr val="000000"/>
                </a:solidFill>
              </a:defRPr>
            </a:lvl3pPr>
            <a:lvl4pPr marL="1600200" indent="-228600">
              <a:buSzPct val="100000"/>
              <a:buFontTx/>
              <a:buBlip>
                <a:blip r:embed="rId2"/>
              </a:buBlip>
              <a:defRPr sz="1800">
                <a:solidFill>
                  <a:srgbClr val="000000"/>
                </a:solidFill>
              </a:defRPr>
            </a:lvl4pPr>
            <a:lvl5pPr marL="2057400" indent="-228600">
              <a:buSzPct val="100000"/>
              <a:buFontTx/>
              <a:buBlip>
                <a:blip r:embed="rId2"/>
              </a:buBlip>
              <a:defRPr sz="1800">
                <a:solidFill>
                  <a:srgbClr val="000000"/>
                </a:solidFill>
              </a:defRPr>
            </a:lvl5pPr>
            <a:lvl6pPr>
              <a:defRPr sz="1800"/>
            </a:lvl6pPr>
            <a:lvl7pPr>
              <a:defRPr sz="1800"/>
            </a:lvl7pPr>
            <a:lvl8pPr>
              <a:defRPr sz="1800"/>
            </a:lvl8pPr>
            <a:lvl9pPr>
              <a:defRPr sz="18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0"/>
            <a:endParaRPr lang="fr-FR" dirty="0"/>
          </a:p>
        </p:txBody>
      </p:sp>
    </p:spTree>
    <p:extLst>
      <p:ext uri="{BB962C8B-B14F-4D97-AF65-F5344CB8AC3E}">
        <p14:creationId xmlns:p14="http://schemas.microsoft.com/office/powerpoint/2010/main" val="230828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35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42963" y="2210687"/>
            <a:ext cx="3352940" cy="421979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Espace réservé du contenu 3"/>
          <p:cNvSpPr>
            <a:spLocks noGrp="1"/>
          </p:cNvSpPr>
          <p:nvPr>
            <p:ph sz="half" idx="10" hasCustomPrompt="1"/>
          </p:nvPr>
        </p:nvSpPr>
        <p:spPr>
          <a:xfrm>
            <a:off x="3747491" y="1807521"/>
            <a:ext cx="5102517" cy="4622956"/>
          </a:xfrm>
          <a:prstGeom prst="rect">
            <a:avLst/>
          </a:prstGeom>
        </p:spPr>
        <p:txBody>
          <a:bodyPr/>
          <a:lstStyle>
            <a:lvl1pPr marL="457200" indent="-457200">
              <a:buSzPct val="100000"/>
              <a:buFontTx/>
              <a:buBlip>
                <a:blip r:embed="rId2"/>
              </a:buBlip>
              <a:defRPr sz="2800" b="1">
                <a:solidFill>
                  <a:srgbClr val="000000"/>
                </a:solidFill>
              </a:defRPr>
            </a:lvl1pPr>
            <a:lvl2pPr marL="742950" indent="-285750">
              <a:buSzPct val="100000"/>
              <a:buFontTx/>
              <a:buBlip>
                <a:blip r:embed="rId2"/>
              </a:buBlip>
              <a:defRPr sz="2400">
                <a:solidFill>
                  <a:srgbClr val="000000"/>
                </a:solidFill>
              </a:defRPr>
            </a:lvl2pPr>
            <a:lvl3pPr marL="1143000" indent="-228600">
              <a:buSzPct val="100000"/>
              <a:buFontTx/>
              <a:buBlip>
                <a:blip r:embed="rId2"/>
              </a:buBlip>
              <a:defRPr sz="2000">
                <a:solidFill>
                  <a:srgbClr val="000000"/>
                </a:solidFill>
              </a:defRPr>
            </a:lvl3pPr>
            <a:lvl4pPr marL="1600200" indent="-228600">
              <a:buSzPct val="100000"/>
              <a:buFontTx/>
              <a:buBlip>
                <a:blip r:embed="rId2"/>
              </a:buBlip>
              <a:defRPr sz="1800">
                <a:solidFill>
                  <a:srgbClr val="000000"/>
                </a:solidFill>
              </a:defRPr>
            </a:lvl4pPr>
            <a:lvl5pPr marL="2057400" indent="-228600">
              <a:buSzPct val="100000"/>
              <a:buFontTx/>
              <a:buBlip>
                <a:blip r:embed="rId2"/>
              </a:buBlip>
              <a:defRPr sz="1800">
                <a:solidFill>
                  <a:srgbClr val="000000"/>
                </a:solidFill>
              </a:defRPr>
            </a:lvl5pPr>
            <a:lvl6pPr>
              <a:defRPr sz="1800"/>
            </a:lvl6pPr>
            <a:lvl7pPr>
              <a:defRPr sz="1800"/>
            </a:lvl7pPr>
            <a:lvl8pPr>
              <a:defRPr sz="1800"/>
            </a:lvl8pPr>
            <a:lvl9pPr>
              <a:defRPr sz="18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0"/>
            <a:endParaRPr lang="fr-FR" dirty="0"/>
          </a:p>
        </p:txBody>
      </p:sp>
    </p:spTree>
    <p:extLst>
      <p:ext uri="{BB962C8B-B14F-4D97-AF65-F5344CB8AC3E}">
        <p14:creationId xmlns:p14="http://schemas.microsoft.com/office/powerpoint/2010/main" val="229716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307207" y="2215439"/>
            <a:ext cx="4720499" cy="416444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5244353" y="2215439"/>
            <a:ext cx="3551896" cy="416444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6" name="Espace réservé du texte 10"/>
          <p:cNvSpPr>
            <a:spLocks noGrp="1"/>
          </p:cNvSpPr>
          <p:nvPr>
            <p:ph type="body" sz="quarter" idx="14" hasCustomPrompt="1"/>
          </p:nvPr>
        </p:nvSpPr>
        <p:spPr>
          <a:xfrm>
            <a:off x="296863" y="1596652"/>
            <a:ext cx="8465608" cy="635000"/>
          </a:xfrm>
          <a:prstGeom prst="rect">
            <a:avLst/>
          </a:prstGeom>
        </p:spPr>
        <p:txBody>
          <a:bodyPr vert="horz"/>
          <a:lstStyle>
            <a:lvl1pPr marL="180000" indent="-457200">
              <a:buSzPct val="100000"/>
              <a:buFontTx/>
              <a:buBlip>
                <a:blip r:embed="rId2"/>
              </a:buBlip>
              <a:defRPr sz="2600" b="0" baseline="0">
                <a:solidFill>
                  <a:srgbClr val="000000"/>
                </a:solidFill>
              </a:defRPr>
            </a:lvl1pPr>
          </a:lstStyle>
          <a:p>
            <a:pPr lvl="0"/>
            <a:r>
              <a:rPr lang="fr-FR" dirty="0" smtClean="0"/>
              <a:t>Titre niveau 3</a:t>
            </a:r>
            <a:endParaRPr lang="fr-FR" dirty="0"/>
          </a:p>
        </p:txBody>
      </p:sp>
    </p:spTree>
    <p:extLst>
      <p:ext uri="{BB962C8B-B14F-4D97-AF65-F5344CB8AC3E}">
        <p14:creationId xmlns:p14="http://schemas.microsoft.com/office/powerpoint/2010/main" val="187678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pour une image  2"/>
          <p:cNvSpPr>
            <a:spLocks noGrp="1"/>
          </p:cNvSpPr>
          <p:nvPr>
            <p:ph type="pic" idx="1"/>
          </p:nvPr>
        </p:nvSpPr>
        <p:spPr>
          <a:xfrm>
            <a:off x="307207" y="3991247"/>
            <a:ext cx="4242114" cy="17426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du texte 3"/>
          <p:cNvSpPr>
            <a:spLocks noGrp="1"/>
          </p:cNvSpPr>
          <p:nvPr>
            <p:ph type="body" sz="half" idx="2"/>
          </p:nvPr>
        </p:nvSpPr>
        <p:spPr>
          <a:xfrm>
            <a:off x="307207" y="5871986"/>
            <a:ext cx="8489042" cy="6196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6" name="Espace réservé pour une image  2"/>
          <p:cNvSpPr>
            <a:spLocks noGrp="1"/>
          </p:cNvSpPr>
          <p:nvPr>
            <p:ph type="pic" idx="10"/>
          </p:nvPr>
        </p:nvSpPr>
        <p:spPr>
          <a:xfrm>
            <a:off x="4554135" y="3991247"/>
            <a:ext cx="4242114" cy="17426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0" name="Titre 1"/>
          <p:cNvSpPr>
            <a:spLocks noGrp="1"/>
          </p:cNvSpPr>
          <p:nvPr>
            <p:ph type="ctrTitle" hasCustomPrompt="1"/>
          </p:nvPr>
        </p:nvSpPr>
        <p:spPr>
          <a:xfrm>
            <a:off x="296333" y="1817159"/>
            <a:ext cx="8466138" cy="748242"/>
          </a:xfrm>
          <a:prstGeom prst="rect">
            <a:avLst/>
          </a:prstGeom>
        </p:spPr>
        <p:txBody>
          <a:bodyPr/>
          <a:lstStyle>
            <a:lvl1pPr marL="571500" indent="-571500" algn="l">
              <a:buSzPct val="100000"/>
              <a:buFontTx/>
              <a:buBlip>
                <a:blip r:embed="rId2"/>
              </a:buBlip>
              <a:defRPr sz="3600" b="1">
                <a:solidFill>
                  <a:srgbClr val="83244E"/>
                </a:solidFill>
              </a:defRPr>
            </a:lvl1pPr>
          </a:lstStyle>
          <a:p>
            <a:r>
              <a:rPr lang="fr-FR" dirty="0" smtClean="0"/>
              <a:t>Titre majeur</a:t>
            </a:r>
            <a:endParaRPr lang="fr-FR" dirty="0"/>
          </a:p>
        </p:txBody>
      </p:sp>
      <p:sp>
        <p:nvSpPr>
          <p:cNvPr id="11" name="Espace réservé du texte 10"/>
          <p:cNvSpPr>
            <a:spLocks noGrp="1"/>
          </p:cNvSpPr>
          <p:nvPr>
            <p:ph type="body" sz="quarter" idx="14" hasCustomPrompt="1"/>
          </p:nvPr>
        </p:nvSpPr>
        <p:spPr>
          <a:xfrm>
            <a:off x="296863" y="3395384"/>
            <a:ext cx="8465608" cy="635000"/>
          </a:xfrm>
          <a:prstGeom prst="rect">
            <a:avLst/>
          </a:prstGeom>
        </p:spPr>
        <p:txBody>
          <a:bodyPr vert="horz"/>
          <a:lstStyle>
            <a:lvl1pPr marL="180000" indent="-457200">
              <a:buSzPct val="100000"/>
              <a:buFontTx/>
              <a:buBlip>
                <a:blip r:embed="rId2"/>
              </a:buBlip>
              <a:defRPr sz="2600" b="0" baseline="0">
                <a:solidFill>
                  <a:srgbClr val="000000"/>
                </a:solidFill>
              </a:defRPr>
            </a:lvl1pPr>
          </a:lstStyle>
          <a:p>
            <a:pPr lvl="0"/>
            <a:r>
              <a:rPr lang="fr-FR" dirty="0" smtClean="0"/>
              <a:t>Titre niveau 3</a:t>
            </a:r>
            <a:endParaRPr lang="fr-FR" dirty="0"/>
          </a:p>
        </p:txBody>
      </p:sp>
      <p:sp>
        <p:nvSpPr>
          <p:cNvPr id="12" name="Espace réservé du texte 4"/>
          <p:cNvSpPr>
            <a:spLocks noGrp="1"/>
          </p:cNvSpPr>
          <p:nvPr>
            <p:ph type="body" sz="quarter" idx="16" hasCustomPrompt="1"/>
          </p:nvPr>
        </p:nvSpPr>
        <p:spPr>
          <a:xfrm>
            <a:off x="296863" y="2588373"/>
            <a:ext cx="8466137" cy="798513"/>
          </a:xfrm>
          <a:prstGeom prst="rect">
            <a:avLst/>
          </a:prstGeom>
        </p:spPr>
        <p:txBody>
          <a:bodyPr vert="horz"/>
          <a:lstStyle>
            <a:lvl1pPr marL="457200" indent="-457200">
              <a:buFontTx/>
              <a:buBlip>
                <a:blip r:embed="rId2"/>
              </a:buBlip>
              <a:defRPr b="1" baseline="0">
                <a:solidFill>
                  <a:schemeClr val="tx1"/>
                </a:solidFill>
              </a:defRPr>
            </a:lvl1pPr>
          </a:lstStyle>
          <a:p>
            <a:pPr lvl="0"/>
            <a:r>
              <a:rPr lang="fr-FR" dirty="0" smtClean="0"/>
              <a:t>Titre niveau 1</a:t>
            </a:r>
            <a:endParaRPr lang="fr-FR" dirty="0"/>
          </a:p>
        </p:txBody>
      </p:sp>
    </p:spTree>
    <p:extLst>
      <p:ext uri="{BB962C8B-B14F-4D97-AF65-F5344CB8AC3E}">
        <p14:creationId xmlns:p14="http://schemas.microsoft.com/office/powerpoint/2010/main" val="101192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62940" y="6161559"/>
            <a:ext cx="5948083" cy="550748"/>
          </a:xfrm>
          <a:prstGeom prst="rect">
            <a:avLst/>
          </a:prstGeom>
        </p:spPr>
      </p:pic>
      <p:pic>
        <p:nvPicPr>
          <p:cNvPr id="3" name="Image 2" descr="cdg56_quadri.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8938" y="251512"/>
            <a:ext cx="1172885" cy="1022659"/>
          </a:xfrm>
          <a:prstGeom prst="rect">
            <a:avLst/>
          </a:prstGeom>
        </p:spPr>
      </p:pic>
    </p:spTree>
    <p:extLst>
      <p:ext uri="{BB962C8B-B14F-4D97-AF65-F5344CB8AC3E}">
        <p14:creationId xmlns:p14="http://schemas.microsoft.com/office/powerpoint/2010/main" val="22105440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6"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moncompteformation.gouv.fr/"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s://www.financeurs.moncompteformation.gouv.fr/espace-public/employeurs-publics-les-droits-formation-de-vos-agent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dfp_mcf_gestion-des-droits-et-formations@caissedesdepots.fr"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oncompteformation.gouv.fr/espace-prive/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moncompteformation.gouv.fr/espace-public/nous-contacter"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evolutionpro@cdg56.fr"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hyperlink" Target="http://www.cdg56.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56304" y="2187174"/>
            <a:ext cx="8329705" cy="2024145"/>
          </a:xfrm>
        </p:spPr>
        <p:txBody>
          <a:bodyPr/>
          <a:lstStyle/>
          <a:p>
            <a:r>
              <a:rPr lang="fr-FR" sz="2400" i="1" dirty="0" smtClean="0">
                <a:solidFill>
                  <a:schemeClr val="bg1"/>
                </a:solidFill>
              </a:rPr>
              <a:t>Mardi 17 mai 2022</a:t>
            </a:r>
            <a:endParaRPr lang="fr-FR" sz="2400" i="1" dirty="0">
              <a:solidFill>
                <a:schemeClr val="bg1"/>
              </a:solidFill>
            </a:endParaRPr>
          </a:p>
          <a:p>
            <a:endParaRPr lang="fr-FR" sz="1600" dirty="0" smtClean="0">
              <a:solidFill>
                <a:schemeClr val="tx1"/>
              </a:solidFill>
            </a:endParaRPr>
          </a:p>
          <a:p>
            <a:r>
              <a:rPr lang="fr-FR" sz="3600" dirty="0" smtClean="0">
                <a:solidFill>
                  <a:schemeClr val="tx1"/>
                </a:solidFill>
              </a:rPr>
              <a:t>Bienvenue au Webinaire</a:t>
            </a:r>
          </a:p>
          <a:p>
            <a:r>
              <a:rPr lang="fr-FR" sz="2800" dirty="0" smtClean="0">
                <a:solidFill>
                  <a:schemeClr val="accent2">
                    <a:lumMod val="50000"/>
                  </a:schemeClr>
                </a:solidFill>
              </a:rPr>
              <a:t>Formation : Focus sur les dispositifs de</a:t>
            </a:r>
          </a:p>
          <a:p>
            <a:r>
              <a:rPr lang="fr-FR" sz="2800" dirty="0" smtClean="0">
                <a:solidFill>
                  <a:schemeClr val="accent2">
                    <a:lumMod val="50000"/>
                  </a:schemeClr>
                </a:solidFill>
              </a:rPr>
              <a:t>CFP, VAE, CPA, CEC, CPF… à l’initiative des agents. Comment répondre aux demandes ?</a:t>
            </a:r>
          </a:p>
          <a:p>
            <a:endParaRPr lang="fr-FR" sz="1050" dirty="0" smtClean="0">
              <a:solidFill>
                <a:schemeClr val="tx1"/>
              </a:solidFill>
            </a:endParaRPr>
          </a:p>
          <a:p>
            <a:endParaRPr lang="fr-FR" sz="1600" dirty="0" smtClean="0">
              <a:solidFill>
                <a:schemeClr val="tx1"/>
              </a:solidFill>
            </a:endParaRPr>
          </a:p>
          <a:p>
            <a:r>
              <a:rPr lang="fr-FR" sz="3200" dirty="0" smtClean="0">
                <a:solidFill>
                  <a:schemeClr val="tx1"/>
                </a:solidFill>
              </a:rPr>
              <a:t>… Le webinaire va bientôt commencer…</a:t>
            </a:r>
          </a:p>
        </p:txBody>
      </p:sp>
      <p:sp>
        <p:nvSpPr>
          <p:cNvPr id="3" name="Espace réservé du texte 2"/>
          <p:cNvSpPr>
            <a:spLocks noGrp="1"/>
          </p:cNvSpPr>
          <p:nvPr>
            <p:ph type="body" sz="quarter" idx="13"/>
          </p:nvPr>
        </p:nvSpPr>
        <p:spPr>
          <a:xfrm>
            <a:off x="293744" y="-254001"/>
            <a:ext cx="5354320" cy="288935"/>
          </a:xfrm>
        </p:spPr>
        <p:txBody>
          <a:bodyPr/>
          <a:lstStyle/>
          <a:p>
            <a:endParaRPr lang="fr-FR" sz="2400" dirty="0" smtClean="0"/>
          </a:p>
          <a:p>
            <a:r>
              <a:rPr lang="fr-FR" sz="2400" b="1" i="1" dirty="0" smtClean="0">
                <a:solidFill>
                  <a:schemeClr val="tx1">
                    <a:lumMod val="75000"/>
                    <a:lumOff val="25000"/>
                  </a:schemeClr>
                </a:solidFill>
              </a:rPr>
              <a:t>Pôle Conseil et Accompagnement aux Collectivités</a:t>
            </a:r>
          </a:p>
          <a:p>
            <a:r>
              <a:rPr lang="fr-FR" sz="2400" b="1" i="1" dirty="0" smtClean="0">
                <a:solidFill>
                  <a:schemeClr val="tx1">
                    <a:lumMod val="75000"/>
                    <a:lumOff val="25000"/>
                  </a:schemeClr>
                </a:solidFill>
                <a:sym typeface="Wingdings" panose="05000000000000000000" pitchFamily="2" charset="2"/>
              </a:rPr>
              <a:t> </a:t>
            </a:r>
            <a:r>
              <a:rPr lang="fr-FR" sz="2400" b="1" i="1" dirty="0" smtClean="0">
                <a:solidFill>
                  <a:schemeClr val="tx1">
                    <a:lumMod val="75000"/>
                    <a:lumOff val="25000"/>
                  </a:schemeClr>
                </a:solidFill>
              </a:rPr>
              <a:t>Evolution professionnelle</a:t>
            </a:r>
          </a:p>
          <a:p>
            <a:endParaRPr lang="fr-FR" sz="2400" b="1" i="1" dirty="0" smtClean="0">
              <a:solidFill>
                <a:schemeClr val="tx1">
                  <a:lumMod val="75000"/>
                  <a:lumOff val="25000"/>
                </a:schemeClr>
              </a:solidFill>
            </a:endParaRPr>
          </a:p>
          <a:p>
            <a:r>
              <a:rPr lang="fr-FR" sz="2400" b="1" i="1" dirty="0" smtClean="0">
                <a:solidFill>
                  <a:schemeClr val="tx1">
                    <a:lumMod val="75000"/>
                    <a:lumOff val="25000"/>
                  </a:schemeClr>
                </a:solidFill>
              </a:rPr>
              <a:t>					</a:t>
            </a:r>
            <a:endParaRPr lang="fr-FR" sz="2400" b="1" i="1" dirty="0">
              <a:solidFill>
                <a:schemeClr val="bg1"/>
              </a:solidFill>
            </a:endParaRPr>
          </a:p>
        </p:txBody>
      </p:sp>
    </p:spTree>
    <p:extLst>
      <p:ext uri="{BB962C8B-B14F-4D97-AF65-F5344CB8AC3E}">
        <p14:creationId xmlns:p14="http://schemas.microsoft.com/office/powerpoint/2010/main" val="270085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152815215"/>
              </p:ext>
            </p:extLst>
          </p:nvPr>
        </p:nvGraphicFramePr>
        <p:xfrm>
          <a:off x="20320" y="-3960"/>
          <a:ext cx="9123680" cy="6910045"/>
        </p:xfrm>
        <a:graphic>
          <a:graphicData uri="http://schemas.openxmlformats.org/drawingml/2006/table">
            <a:tbl>
              <a:tblPr firstRow="1" firstCol="1" bandRow="1">
                <a:tableStyleId>{5C22544A-7EE6-4342-B048-85BDC9FD1C3A}</a:tableStyleId>
              </a:tblPr>
              <a:tblGrid>
                <a:gridCol w="1532655">
                  <a:extLst>
                    <a:ext uri="{9D8B030D-6E8A-4147-A177-3AD203B41FA5}">
                      <a16:colId xmlns:a16="http://schemas.microsoft.com/office/drawing/2014/main" val="20000"/>
                    </a:ext>
                  </a:extLst>
                </a:gridCol>
                <a:gridCol w="7591025">
                  <a:extLst>
                    <a:ext uri="{9D8B030D-6E8A-4147-A177-3AD203B41FA5}">
                      <a16:colId xmlns:a16="http://schemas.microsoft.com/office/drawing/2014/main" val="20001"/>
                    </a:ext>
                  </a:extLst>
                </a:gridCol>
              </a:tblGrid>
              <a:tr h="325545">
                <a:tc gridSpan="2">
                  <a:txBody>
                    <a:bodyPr/>
                    <a:lstStyle/>
                    <a:p>
                      <a:pPr algn="ctr">
                        <a:lnSpc>
                          <a:spcPct val="115000"/>
                        </a:lnSpc>
                        <a:spcAft>
                          <a:spcPts val="0"/>
                        </a:spcAft>
                      </a:pPr>
                      <a:r>
                        <a:rPr lang="fr-FR" sz="1800" dirty="0">
                          <a:effectLst/>
                          <a:latin typeface="Arial Nova Cond Light" panose="020B0306020202020204" pitchFamily="34" charset="0"/>
                        </a:rPr>
                        <a:t>Congé de formation professionnelle</a:t>
                      </a:r>
                      <a:endParaRPr lang="fr-FR" sz="1800" dirty="0">
                        <a:solidFill>
                          <a:srgbClr val="000000"/>
                        </a:solidFill>
                        <a:effectLst/>
                        <a:latin typeface="Arial Nova Cond Light" panose="020B0306020202020204" pitchFamily="34" charset="0"/>
                        <a:ea typeface="Calibri"/>
                        <a:cs typeface="Times New Roman"/>
                      </a:endParaRPr>
                    </a:p>
                  </a:txBody>
                  <a:tcPr marL="62839" marR="62839" marT="0" marB="0"/>
                </a:tc>
                <a:tc hMerge="1">
                  <a:txBody>
                    <a:bodyPr/>
                    <a:lstStyle/>
                    <a:p>
                      <a:endParaRPr lang="fr-FR"/>
                    </a:p>
                  </a:txBody>
                  <a:tcPr/>
                </a:tc>
                <a:extLst>
                  <a:ext uri="{0D108BD9-81ED-4DB2-BD59-A6C34878D82A}">
                    <a16:rowId xmlns:a16="http://schemas.microsoft.com/office/drawing/2014/main" val="10000"/>
                  </a:ext>
                </a:extLst>
              </a:tr>
              <a:tr h="434059">
                <a:tc>
                  <a:txBody>
                    <a:bodyPr/>
                    <a:lstStyle/>
                    <a:p>
                      <a:pPr>
                        <a:lnSpc>
                          <a:spcPct val="115000"/>
                        </a:lnSpc>
                        <a:spcAft>
                          <a:spcPts val="0"/>
                        </a:spcAft>
                      </a:pPr>
                      <a:r>
                        <a:rPr lang="fr-FR" sz="1400">
                          <a:effectLst/>
                          <a:latin typeface="Arial Nova Cond Light" panose="020B0306020202020204" pitchFamily="34" charset="0"/>
                        </a:rPr>
                        <a:t>Objet </a:t>
                      </a:r>
                      <a:endParaRPr lang="fr-FR" sz="14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200">
                          <a:effectLst/>
                          <a:latin typeface="Arial Nova Cond Light" panose="020B0306020202020204" pitchFamily="34" charset="0"/>
                        </a:rPr>
                        <a:t>Permettre à l’agent au cours de sa vie professionnelle de suivre à titre individuel une action de formation de longue durée participant à un projet d’ordre professionnel ou personnel.</a:t>
                      </a:r>
                      <a:endParaRPr lang="fr-FR" sz="120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1"/>
                  </a:ext>
                </a:extLst>
              </a:tr>
              <a:tr h="651089">
                <a:tc>
                  <a:txBody>
                    <a:bodyPr/>
                    <a:lstStyle/>
                    <a:p>
                      <a:pPr>
                        <a:lnSpc>
                          <a:spcPct val="115000"/>
                        </a:lnSpc>
                        <a:spcAft>
                          <a:spcPts val="0"/>
                        </a:spcAft>
                      </a:pPr>
                      <a:r>
                        <a:rPr lang="fr-FR" sz="1400">
                          <a:effectLst/>
                          <a:latin typeface="Arial Nova Cond Light" panose="020B0306020202020204" pitchFamily="34" charset="0"/>
                        </a:rPr>
                        <a:t>Bénéficiaires </a:t>
                      </a:r>
                      <a:endParaRPr lang="fr-FR" sz="14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200">
                          <a:effectLst/>
                          <a:latin typeface="Arial Nova Cond Light" panose="020B0306020202020204" pitchFamily="34" charset="0"/>
                        </a:rPr>
                        <a:t>Fonctionnaires et contractuels (sur emploi permanent) sous conditions (justifier de 36 mois ou de l’équivalent de 36 mois  de service effectifs, consécutifs ou non, au titre de contrat de droit public, dont 12 mois, consécutifs ou non, au sein de la CT dans laquelle est demandé la formation</a:t>
                      </a:r>
                      <a:endParaRPr lang="fr-FR" sz="120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2"/>
                  </a:ext>
                </a:extLst>
              </a:tr>
              <a:tr h="253201">
                <a:tc>
                  <a:txBody>
                    <a:bodyPr/>
                    <a:lstStyle/>
                    <a:p>
                      <a:pPr>
                        <a:lnSpc>
                          <a:spcPct val="115000"/>
                        </a:lnSpc>
                        <a:spcAft>
                          <a:spcPts val="0"/>
                        </a:spcAft>
                      </a:pPr>
                      <a:r>
                        <a:rPr lang="fr-FR" sz="1400" dirty="0">
                          <a:effectLst/>
                          <a:latin typeface="Arial Nova Cond Light" panose="020B0306020202020204" pitchFamily="34" charset="0"/>
                        </a:rPr>
                        <a:t>Statut </a:t>
                      </a:r>
                      <a:endParaRPr lang="fr-FR" sz="1400" dirty="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200" dirty="0">
                          <a:effectLst/>
                          <a:latin typeface="Arial Nova Cond Light" panose="020B0306020202020204" pitchFamily="34" charset="0"/>
                        </a:rPr>
                        <a:t>Rémunération </a:t>
                      </a:r>
                      <a:r>
                        <a:rPr lang="fr-FR" sz="1200" dirty="0" smtClean="0">
                          <a:effectLst/>
                          <a:latin typeface="Arial Nova Cond Light" panose="020B0306020202020204" pitchFamily="34" charset="0"/>
                        </a:rPr>
                        <a:t>85 % </a:t>
                      </a:r>
                      <a:r>
                        <a:rPr lang="fr-FR" sz="1200" dirty="0">
                          <a:effectLst/>
                          <a:latin typeface="Arial Nova Cond Light" panose="020B0306020202020204" pitchFamily="34" charset="0"/>
                        </a:rPr>
                        <a:t>du traitement + SFT brut maxi 1 an</a:t>
                      </a:r>
                      <a:endParaRPr lang="fr-FR" sz="1200" dirty="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3"/>
                  </a:ext>
                </a:extLst>
              </a:tr>
              <a:tr h="1085148">
                <a:tc>
                  <a:txBody>
                    <a:bodyPr/>
                    <a:lstStyle/>
                    <a:p>
                      <a:pPr>
                        <a:lnSpc>
                          <a:spcPct val="115000"/>
                        </a:lnSpc>
                        <a:spcAft>
                          <a:spcPts val="0"/>
                        </a:spcAft>
                      </a:pPr>
                      <a:r>
                        <a:rPr lang="fr-FR" sz="1400">
                          <a:effectLst/>
                          <a:latin typeface="Arial Nova Cond Light" panose="020B0306020202020204" pitchFamily="34" charset="0"/>
                        </a:rPr>
                        <a:t>Durée </a:t>
                      </a:r>
                      <a:endParaRPr lang="fr-FR" sz="14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200" dirty="0">
                          <a:effectLst/>
                          <a:latin typeface="Arial Nova Cond Light" panose="020B0306020202020204" pitchFamily="34" charset="0"/>
                        </a:rPr>
                        <a:t>Ne peut excéder 3 ans sur l’ensemble de la carrière. </a:t>
                      </a:r>
                    </a:p>
                    <a:p>
                      <a:pPr>
                        <a:lnSpc>
                          <a:spcPct val="115000"/>
                        </a:lnSpc>
                        <a:spcAft>
                          <a:spcPts val="0"/>
                        </a:spcAft>
                      </a:pPr>
                      <a:r>
                        <a:rPr lang="fr-FR" sz="1200" dirty="0">
                          <a:effectLst/>
                          <a:latin typeface="Arial Nova Cond Light" panose="020B0306020202020204" pitchFamily="34" charset="0"/>
                        </a:rPr>
                        <a:t>Ce congé peut être utilisé</a:t>
                      </a:r>
                    </a:p>
                    <a:p>
                      <a:pPr marL="342900" lvl="0" indent="-342900">
                        <a:lnSpc>
                          <a:spcPct val="115000"/>
                        </a:lnSpc>
                        <a:spcAft>
                          <a:spcPts val="0"/>
                        </a:spcAft>
                        <a:buFont typeface="Symbol"/>
                        <a:buChar char=""/>
                      </a:pPr>
                      <a:r>
                        <a:rPr lang="fr-FR" sz="1200" dirty="0">
                          <a:effectLst/>
                          <a:latin typeface="Arial Nova Cond Light" panose="020B0306020202020204" pitchFamily="34" charset="0"/>
                        </a:rPr>
                        <a:t>En une seule fois,</a:t>
                      </a:r>
                    </a:p>
                    <a:p>
                      <a:pPr marL="342900" lvl="0" indent="-342900">
                        <a:lnSpc>
                          <a:spcPct val="115000"/>
                        </a:lnSpc>
                        <a:spcAft>
                          <a:spcPts val="0"/>
                        </a:spcAft>
                        <a:buFont typeface="Symbol"/>
                        <a:buChar char=""/>
                      </a:pPr>
                      <a:r>
                        <a:rPr lang="fr-FR" sz="1200" dirty="0">
                          <a:effectLst/>
                          <a:latin typeface="Arial Nova Cond Light" panose="020B0306020202020204" pitchFamily="34" charset="0"/>
                        </a:rPr>
                        <a:t>En plusieurs fois sur toute la durée de la carrière : périodes de stages d’une durée minimale équivalent à 1 mois temps plein pouvant être fractionnées (semaine, journée, demi-journée).</a:t>
                      </a:r>
                      <a:endParaRPr lang="fr-FR" sz="1200" dirty="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4"/>
                  </a:ext>
                </a:extLst>
              </a:tr>
              <a:tr h="410007">
                <a:tc>
                  <a:txBody>
                    <a:bodyPr/>
                    <a:lstStyle/>
                    <a:p>
                      <a:pPr>
                        <a:lnSpc>
                          <a:spcPct val="115000"/>
                        </a:lnSpc>
                        <a:spcAft>
                          <a:spcPts val="0"/>
                        </a:spcAft>
                      </a:pPr>
                      <a:r>
                        <a:rPr lang="fr-FR" sz="1400">
                          <a:effectLst/>
                          <a:latin typeface="Arial Nova Cond Light" panose="020B0306020202020204" pitchFamily="34" charset="0"/>
                        </a:rPr>
                        <a:t>Demande  de l’agent </a:t>
                      </a:r>
                      <a:endParaRPr lang="fr-FR" sz="14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200" dirty="0">
                          <a:effectLst/>
                          <a:latin typeface="Arial Nova Cond Light" panose="020B0306020202020204" pitchFamily="34" charset="0"/>
                        </a:rPr>
                        <a:t>A présenter 90 jours avant la date d’entrée en formation. Doit mentionner, la date, la nature, la durée, le nom de l’organisme</a:t>
                      </a:r>
                      <a:endParaRPr lang="fr-FR" sz="1200" dirty="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5"/>
                  </a:ext>
                </a:extLst>
              </a:tr>
              <a:tr h="1519208">
                <a:tc>
                  <a:txBody>
                    <a:bodyPr/>
                    <a:lstStyle/>
                    <a:p>
                      <a:pPr>
                        <a:lnSpc>
                          <a:spcPct val="115000"/>
                        </a:lnSpc>
                        <a:spcAft>
                          <a:spcPts val="0"/>
                        </a:spcAft>
                      </a:pPr>
                      <a:r>
                        <a:rPr lang="fr-FR" sz="1400">
                          <a:effectLst/>
                          <a:latin typeface="Arial Nova Cond Light" panose="020B0306020202020204" pitchFamily="34" charset="0"/>
                        </a:rPr>
                        <a:t>Réponse de la collectivité </a:t>
                      </a:r>
                      <a:endParaRPr lang="fr-FR" sz="14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200">
                          <a:effectLst/>
                          <a:latin typeface="Arial Nova Cond Light" panose="020B0306020202020204" pitchFamily="34" charset="0"/>
                        </a:rPr>
                        <a:t>Réponse à l’agent dans les 30 jours qui suivent la réception de la demande, accord ou les raisons qui motivent le rejet ou le report de la demande.</a:t>
                      </a:r>
                    </a:p>
                    <a:p>
                      <a:pPr>
                        <a:lnSpc>
                          <a:spcPct val="115000"/>
                        </a:lnSpc>
                        <a:spcAft>
                          <a:spcPts val="0"/>
                        </a:spcAft>
                      </a:pPr>
                      <a:r>
                        <a:rPr lang="fr-FR" sz="1200">
                          <a:effectLst/>
                          <a:latin typeface="Arial Nova Cond Light" panose="020B0306020202020204" pitchFamily="34" charset="0"/>
                        </a:rPr>
                        <a:t>Si refus : les nécessités de service peuvent justifier un refus.</a:t>
                      </a:r>
                    </a:p>
                    <a:p>
                      <a:pPr>
                        <a:lnSpc>
                          <a:spcPct val="115000"/>
                        </a:lnSpc>
                        <a:spcAft>
                          <a:spcPts val="0"/>
                        </a:spcAft>
                      </a:pPr>
                      <a:r>
                        <a:rPr lang="fr-FR" sz="1200">
                          <a:effectLst/>
                          <a:latin typeface="Arial Nova Cond Light" panose="020B0306020202020204" pitchFamily="34" charset="0"/>
                        </a:rPr>
                        <a:t>Sur la base de ces motifs, l’autorité territoriale peut opposer au fonctionnaire un refus de formation sans consultation de la CAP compétente.</a:t>
                      </a:r>
                    </a:p>
                    <a:p>
                      <a:pPr>
                        <a:lnSpc>
                          <a:spcPct val="115000"/>
                        </a:lnSpc>
                        <a:spcAft>
                          <a:spcPts val="0"/>
                        </a:spcAft>
                      </a:pPr>
                      <a:r>
                        <a:rPr lang="fr-FR" sz="1200">
                          <a:effectLst/>
                          <a:latin typeface="Arial Nova Cond Light" panose="020B0306020202020204" pitchFamily="34" charset="0"/>
                        </a:rPr>
                        <a:t>Au-delà du 1er refus, l’avis de la CAP compétente est obligatoire, par contre l’autorité territoriale peut ne pas le suivre. Elle doit alors dans un délai d’un mois informer la CAP des motifs qui l’ont poussée à ne pas suivre cet avis.</a:t>
                      </a:r>
                      <a:endParaRPr lang="fr-FR" sz="120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6"/>
                  </a:ext>
                </a:extLst>
              </a:tr>
              <a:tr h="759604">
                <a:tc>
                  <a:txBody>
                    <a:bodyPr/>
                    <a:lstStyle/>
                    <a:p>
                      <a:pPr>
                        <a:lnSpc>
                          <a:spcPct val="115000"/>
                        </a:lnSpc>
                        <a:spcAft>
                          <a:spcPts val="0"/>
                        </a:spcAft>
                      </a:pPr>
                      <a:r>
                        <a:rPr lang="fr-FR" sz="1400">
                          <a:effectLst/>
                          <a:latin typeface="Arial Nova Cond Light" panose="020B0306020202020204" pitchFamily="34" charset="0"/>
                        </a:rPr>
                        <a:t>Financement  de la formation et frais inhérents </a:t>
                      </a:r>
                      <a:endParaRPr lang="fr-FR" sz="14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spcAft>
                          <a:spcPts val="0"/>
                        </a:spcAft>
                      </a:pPr>
                      <a:r>
                        <a:rPr lang="fr-FR" sz="1200">
                          <a:effectLst/>
                          <a:latin typeface="Arial Nova Cond Light" panose="020B0306020202020204" pitchFamily="34" charset="0"/>
                        </a:rPr>
                        <a:t>Les frais de formation sont à la charge de l’agent sauf accord de prise en charge par la collectivité </a:t>
                      </a:r>
                      <a:endParaRPr lang="fr-FR" sz="1600">
                        <a:effectLst/>
                        <a:latin typeface="Arial Nova Cond Light" panose="020B0306020202020204" pitchFamily="34" charset="0"/>
                      </a:endParaRPr>
                    </a:p>
                    <a:p>
                      <a:pPr>
                        <a:spcAft>
                          <a:spcPts val="0"/>
                        </a:spcAft>
                      </a:pPr>
                      <a:r>
                        <a:rPr lang="fr-FR" sz="1200">
                          <a:effectLst/>
                          <a:latin typeface="Arial Nova Cond Light" panose="020B0306020202020204" pitchFamily="34" charset="0"/>
                        </a:rPr>
                        <a:t>Prise en charge des frais annexes : le niveau et les modalités de prise en charge des frais annexes (frais de déplacement, d’hébergement, de repas…) doivent être arbitrés par les collectivités. Le règlement de formation doit recenser les décisions arrêtées par l’employeur. </a:t>
                      </a:r>
                      <a:endParaRPr lang="fr-FR" sz="160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7"/>
                  </a:ext>
                </a:extLst>
              </a:tr>
              <a:tr h="1302178">
                <a:tc>
                  <a:txBody>
                    <a:bodyPr/>
                    <a:lstStyle/>
                    <a:p>
                      <a:pPr>
                        <a:lnSpc>
                          <a:spcPct val="115000"/>
                        </a:lnSpc>
                        <a:spcAft>
                          <a:spcPts val="0"/>
                        </a:spcAft>
                      </a:pPr>
                      <a:r>
                        <a:rPr lang="fr-FR" sz="1400">
                          <a:effectLst/>
                          <a:latin typeface="Arial Nova Cond Light" panose="020B0306020202020204" pitchFamily="34" charset="0"/>
                        </a:rPr>
                        <a:t>Obligations </a:t>
                      </a:r>
                      <a:endParaRPr lang="fr-FR" sz="14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200" dirty="0">
                          <a:effectLst/>
                          <a:latin typeface="Arial Nova Cond Light" panose="020B0306020202020204" pitchFamily="34" charset="0"/>
                        </a:rPr>
                        <a:t>Les agents remettent à la fin de chaque mois et à la reprise des fonctions à leur employeur une attestation de présence effective en formation.</a:t>
                      </a:r>
                    </a:p>
                    <a:p>
                      <a:pPr>
                        <a:lnSpc>
                          <a:spcPct val="115000"/>
                        </a:lnSpc>
                        <a:spcAft>
                          <a:spcPts val="0"/>
                        </a:spcAft>
                      </a:pPr>
                      <a:r>
                        <a:rPr lang="fr-FR" sz="1200" dirty="0">
                          <a:effectLst/>
                          <a:latin typeface="Arial Nova Cond Light" panose="020B0306020202020204" pitchFamily="34" charset="0"/>
                        </a:rPr>
                        <a:t>Absence sans motif valable : fin du congé et remboursement par l’agent des indemnités perçues.</a:t>
                      </a:r>
                    </a:p>
                    <a:p>
                      <a:pPr>
                        <a:lnSpc>
                          <a:spcPct val="115000"/>
                        </a:lnSpc>
                        <a:spcAft>
                          <a:spcPts val="0"/>
                        </a:spcAft>
                      </a:pPr>
                      <a:r>
                        <a:rPr lang="fr-FR" sz="1200" dirty="0">
                          <a:effectLst/>
                          <a:latin typeface="Arial Nova Cond Light" panose="020B0306020202020204" pitchFamily="34" charset="0"/>
                        </a:rPr>
                        <a:t>L’agent qui a bénéficié d’un CFP s’engage à rester au service d’une administration publique (Etat, territoriale ou hospitalière) pendant une période égale au triple du temps pendant lequel il a perçu des indemnités. Il doit, en cas de rupture de l’engagement, rembourser le montant de ces indemnités à concurrence de la durée de service non effectuée</a:t>
                      </a:r>
                      <a:r>
                        <a:rPr lang="fr-FR" sz="1200" dirty="0" smtClean="0">
                          <a:effectLst/>
                          <a:latin typeface="Arial Nova Cond Light" panose="020B0306020202020204" pitchFamily="34" charset="0"/>
                        </a:rPr>
                        <a:t>.</a:t>
                      </a:r>
                    </a:p>
                    <a:p>
                      <a:pPr>
                        <a:lnSpc>
                          <a:spcPct val="115000"/>
                        </a:lnSpc>
                        <a:spcAft>
                          <a:spcPts val="0"/>
                        </a:spcAft>
                      </a:pPr>
                      <a:r>
                        <a:rPr lang="fr-FR" sz="1200" dirty="0" smtClean="0">
                          <a:solidFill>
                            <a:schemeClr val="tx1"/>
                          </a:solidFill>
                          <a:effectLst/>
                          <a:latin typeface="Arial Nova Cond Light" panose="020B0306020202020204" pitchFamily="34" charset="0"/>
                          <a:ea typeface="Calibri"/>
                          <a:cs typeface="Times New Roman"/>
                        </a:rPr>
                        <a:t>! L’agent peut</a:t>
                      </a:r>
                      <a:r>
                        <a:rPr lang="fr-FR" sz="1200" baseline="0" dirty="0" smtClean="0">
                          <a:solidFill>
                            <a:schemeClr val="tx1"/>
                          </a:solidFill>
                          <a:effectLst/>
                          <a:latin typeface="Arial Nova Cond Light" panose="020B0306020202020204" pitchFamily="34" charset="0"/>
                          <a:ea typeface="Calibri"/>
                          <a:cs typeface="Times New Roman"/>
                        </a:rPr>
                        <a:t> être dispensé de cette obligation de servir après avis de la CAP</a:t>
                      </a:r>
                      <a:endParaRPr lang="fr-FR" sz="1200" dirty="0">
                        <a:solidFill>
                          <a:schemeClr val="tx1"/>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26202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6468" y="1973693"/>
            <a:ext cx="7412492" cy="1297827"/>
          </a:xfrm>
          <a:prstGeom prst="rect">
            <a:avLst/>
          </a:prstGeom>
        </p:spPr>
        <p:txBody>
          <a:bodyPr/>
          <a:lstStyle/>
          <a:p>
            <a:pPr algn="ctr"/>
            <a:r>
              <a:rPr lang="fr-FR" dirty="0">
                <a:solidFill>
                  <a:schemeClr val="tx1"/>
                </a:solidFill>
                <a:latin typeface="Arial Nova Cond" panose="020B0506020202020204" pitchFamily="34" charset="0"/>
              </a:rPr>
              <a:t>Le Congé pour bilan de compétences</a:t>
            </a:r>
            <a:r>
              <a:rPr lang="fr-FR" dirty="0" smtClean="0">
                <a:solidFill>
                  <a:schemeClr val="tx1"/>
                </a:solidFill>
              </a:rPr>
              <a:t> </a:t>
            </a:r>
            <a:endParaRPr lang="fr-FR" dirty="0">
              <a:solidFill>
                <a:schemeClr val="tx1"/>
              </a:solidFill>
            </a:endParaRPr>
          </a:p>
        </p:txBody>
      </p:sp>
      <p:sp>
        <p:nvSpPr>
          <p:cNvPr id="5" name="Rectangle 4"/>
          <p:cNvSpPr/>
          <p:nvPr/>
        </p:nvSpPr>
        <p:spPr>
          <a:xfrm>
            <a:off x="737046" y="3465851"/>
            <a:ext cx="8128315" cy="1754326"/>
          </a:xfrm>
          <a:prstGeom prst="rect">
            <a:avLst/>
          </a:prstGeom>
        </p:spPr>
        <p:txBody>
          <a:bodyPr wrap="square">
            <a:spAutoFit/>
          </a:bodyPr>
          <a:lstStyle/>
          <a:p>
            <a:pPr marL="285750" indent="-285750" algn="just">
              <a:buFont typeface="Arial" panose="020B0604020202020204" pitchFamily="34" charset="0"/>
              <a:buChar char="•"/>
            </a:pPr>
            <a:r>
              <a:rPr lang="fr-FR" i="1" dirty="0" smtClean="0">
                <a:latin typeface="Arial Nova Light" panose="020B0304020202020204" pitchFamily="34" charset="0"/>
              </a:rPr>
              <a:t>Loi n° 84-53 du 26 janvier 1984 modifiée portant dispositions statutaires relatives à la Fonction publique Territoriale article 576° ter</a:t>
            </a:r>
          </a:p>
          <a:p>
            <a:pPr algn="just"/>
            <a:endParaRPr lang="fr-FR" i="1" dirty="0" smtClean="0">
              <a:latin typeface="Arial Nova Light" panose="020B0304020202020204" pitchFamily="34" charset="0"/>
            </a:endParaRPr>
          </a:p>
          <a:p>
            <a:pPr marL="285750" indent="-285750" algn="just">
              <a:buFont typeface="Arial" panose="020B0604020202020204" pitchFamily="34" charset="0"/>
              <a:buChar char="•"/>
            </a:pPr>
            <a:r>
              <a:rPr lang="fr-FR" i="1" dirty="0" smtClean="0">
                <a:latin typeface="Arial Nova Light" panose="020B0304020202020204" pitchFamily="34" charset="0"/>
              </a:rPr>
              <a:t>Décret n° 2007-1845 du 26 décembre 2007 modifié relatif à la formation professionnelle tout au long de la vie des agents de la Fonction Publique Territoriale </a:t>
            </a:r>
            <a:endParaRPr lang="fr-FR" i="1" dirty="0">
              <a:latin typeface="Arial Nova Light" panose="020B0304020202020204" pitchFamily="34" charset="0"/>
            </a:endParaRPr>
          </a:p>
        </p:txBody>
      </p:sp>
    </p:spTree>
    <p:extLst>
      <p:ext uri="{BB962C8B-B14F-4D97-AF65-F5344CB8AC3E}">
        <p14:creationId xmlns:p14="http://schemas.microsoft.com/office/powerpoint/2010/main" val="2417626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681926403"/>
              </p:ext>
            </p:extLst>
          </p:nvPr>
        </p:nvGraphicFramePr>
        <p:xfrm>
          <a:off x="0" y="-2"/>
          <a:ext cx="9144000" cy="6886707"/>
        </p:xfrm>
        <a:graphic>
          <a:graphicData uri="http://schemas.openxmlformats.org/drawingml/2006/table">
            <a:tbl>
              <a:tblPr firstRow="1" firstCol="1" bandRow="1">
                <a:tableStyleId>{5C22544A-7EE6-4342-B048-85BDC9FD1C3A}</a:tableStyleId>
              </a:tblPr>
              <a:tblGrid>
                <a:gridCol w="1719672">
                  <a:extLst>
                    <a:ext uri="{9D8B030D-6E8A-4147-A177-3AD203B41FA5}">
                      <a16:colId xmlns:a16="http://schemas.microsoft.com/office/drawing/2014/main" val="20000"/>
                    </a:ext>
                  </a:extLst>
                </a:gridCol>
                <a:gridCol w="7424328">
                  <a:extLst>
                    <a:ext uri="{9D8B030D-6E8A-4147-A177-3AD203B41FA5}">
                      <a16:colId xmlns:a16="http://schemas.microsoft.com/office/drawing/2014/main" val="20001"/>
                    </a:ext>
                  </a:extLst>
                </a:gridCol>
              </a:tblGrid>
              <a:tr h="422328">
                <a:tc gridSpan="2">
                  <a:txBody>
                    <a:bodyPr/>
                    <a:lstStyle/>
                    <a:p>
                      <a:pPr algn="ctr">
                        <a:lnSpc>
                          <a:spcPct val="115000"/>
                        </a:lnSpc>
                        <a:spcAft>
                          <a:spcPts val="0"/>
                        </a:spcAft>
                      </a:pPr>
                      <a:r>
                        <a:rPr lang="fr-FR" sz="2400" dirty="0">
                          <a:effectLst/>
                          <a:latin typeface="Arial Nova Cond Light" panose="020B0306020202020204" pitchFamily="34" charset="0"/>
                        </a:rPr>
                        <a:t>Congé pour bilan de compétences </a:t>
                      </a:r>
                      <a:endParaRPr lang="fr-FR" sz="1800" dirty="0">
                        <a:solidFill>
                          <a:srgbClr val="000000"/>
                        </a:solidFill>
                        <a:effectLst/>
                        <a:latin typeface="Arial Nova Cond Light" panose="020B0306020202020204" pitchFamily="34" charset="0"/>
                        <a:ea typeface="Calibri"/>
                        <a:cs typeface="Times New Roman"/>
                      </a:endParaRPr>
                    </a:p>
                  </a:txBody>
                  <a:tcPr marL="62839" marR="62839" marT="0" marB="0"/>
                </a:tc>
                <a:tc hMerge="1">
                  <a:txBody>
                    <a:bodyPr/>
                    <a:lstStyle/>
                    <a:p>
                      <a:endParaRPr lang="fr-FR"/>
                    </a:p>
                  </a:txBody>
                  <a:tcPr/>
                </a:tc>
                <a:extLst>
                  <a:ext uri="{0D108BD9-81ED-4DB2-BD59-A6C34878D82A}">
                    <a16:rowId xmlns:a16="http://schemas.microsoft.com/office/drawing/2014/main" val="10000"/>
                  </a:ext>
                </a:extLst>
              </a:tr>
              <a:tr h="492716">
                <a:tc>
                  <a:txBody>
                    <a:bodyPr/>
                    <a:lstStyle/>
                    <a:p>
                      <a:pPr marL="0" algn="l" defTabSz="457200" rtl="0" eaLnBrk="1" latinLnBrk="0" hangingPunct="1">
                        <a:lnSpc>
                          <a:spcPct val="115000"/>
                        </a:lnSpc>
                        <a:spcAft>
                          <a:spcPts val="0"/>
                        </a:spcAft>
                      </a:pPr>
                      <a:r>
                        <a:rPr lang="fr-FR" sz="1600" b="1" kern="1200" dirty="0">
                          <a:solidFill>
                            <a:schemeClr val="lt1"/>
                          </a:solidFill>
                          <a:effectLst/>
                          <a:latin typeface="Arial Nova Cond Light" panose="020B0306020202020204" pitchFamily="34" charset="0"/>
                          <a:ea typeface="+mn-ea"/>
                          <a:cs typeface="+mn-cs"/>
                        </a:rPr>
                        <a:t>Objet</a:t>
                      </a:r>
                    </a:p>
                  </a:txBody>
                  <a:tcPr marL="62839" marR="62839" marT="0" marB="0"/>
                </a:tc>
                <a:tc>
                  <a:txBody>
                    <a:bodyPr/>
                    <a:lstStyle/>
                    <a:p>
                      <a:pPr algn="l">
                        <a:lnSpc>
                          <a:spcPct val="115000"/>
                        </a:lnSpc>
                        <a:spcAft>
                          <a:spcPts val="0"/>
                        </a:spcAft>
                      </a:pPr>
                      <a:r>
                        <a:rPr lang="fr-FR" sz="1400" kern="1200" dirty="0">
                          <a:solidFill>
                            <a:schemeClr val="dk1"/>
                          </a:solidFill>
                          <a:effectLst/>
                          <a:latin typeface="Arial Nova Cond Light" panose="020B0306020202020204" pitchFamily="34" charset="0"/>
                          <a:ea typeface="+mn-ea"/>
                          <a:cs typeface="+mn-cs"/>
                        </a:rPr>
                        <a:t>Accompagner les agents dans leur  projet d’élaboration et la  mise en œuvre de leur projet d’évolution professionnelle</a:t>
                      </a:r>
                    </a:p>
                  </a:txBody>
                  <a:tcPr marL="62839" marR="62839" marT="0" marB="0"/>
                </a:tc>
                <a:extLst>
                  <a:ext uri="{0D108BD9-81ED-4DB2-BD59-A6C34878D82A}">
                    <a16:rowId xmlns:a16="http://schemas.microsoft.com/office/drawing/2014/main" val="10001"/>
                  </a:ext>
                </a:extLst>
              </a:tr>
              <a:tr h="281552">
                <a:tc>
                  <a:txBody>
                    <a:bodyPr/>
                    <a:lstStyle/>
                    <a:p>
                      <a:pPr>
                        <a:lnSpc>
                          <a:spcPct val="115000"/>
                        </a:lnSpc>
                        <a:spcAft>
                          <a:spcPts val="0"/>
                        </a:spcAft>
                      </a:pPr>
                      <a:r>
                        <a:rPr lang="fr-FR" sz="1600" dirty="0">
                          <a:effectLst/>
                          <a:latin typeface="Arial Nova Cond Light" panose="020B0306020202020204" pitchFamily="34" charset="0"/>
                        </a:rPr>
                        <a:t>Bénéficiaires </a:t>
                      </a:r>
                      <a:endParaRPr lang="fr-FR" sz="1200" dirty="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400" dirty="0" smtClean="0">
                          <a:effectLst/>
                          <a:latin typeface="Arial Nova Cond Light" panose="020B0306020202020204" pitchFamily="34" charset="0"/>
                        </a:rPr>
                        <a:t>Fonctionnaires </a:t>
                      </a:r>
                      <a:r>
                        <a:rPr lang="fr-FR" sz="1400" dirty="0">
                          <a:effectLst/>
                          <a:latin typeface="Arial Nova Cond Light" panose="020B0306020202020204" pitchFamily="34" charset="0"/>
                        </a:rPr>
                        <a:t>et contractuels sur emplois permanents, les assistants maternels et familiaux </a:t>
                      </a:r>
                      <a:endParaRPr lang="fr-FR" sz="1100" dirty="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2"/>
                  </a:ext>
                </a:extLst>
              </a:tr>
              <a:tr h="281552">
                <a:tc>
                  <a:txBody>
                    <a:bodyPr/>
                    <a:lstStyle/>
                    <a:p>
                      <a:pPr>
                        <a:lnSpc>
                          <a:spcPct val="115000"/>
                        </a:lnSpc>
                        <a:spcAft>
                          <a:spcPts val="0"/>
                        </a:spcAft>
                      </a:pPr>
                      <a:r>
                        <a:rPr lang="fr-FR" sz="1600">
                          <a:effectLst/>
                          <a:latin typeface="Arial Nova Cond Light" panose="020B0306020202020204" pitchFamily="34" charset="0"/>
                        </a:rPr>
                        <a:t>Statut </a:t>
                      </a:r>
                      <a:endParaRPr lang="fr-FR" sz="12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400">
                          <a:effectLst/>
                          <a:latin typeface="Arial Nova Cond Light" panose="020B0306020202020204" pitchFamily="34" charset="0"/>
                        </a:rPr>
                        <a:t>Agent en position d’activité, temps considéré comme temps de service. Rémunération normale</a:t>
                      </a:r>
                      <a:endParaRPr lang="fr-FR" sz="110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3"/>
                  </a:ext>
                </a:extLst>
              </a:tr>
              <a:tr h="1042116">
                <a:tc>
                  <a:txBody>
                    <a:bodyPr/>
                    <a:lstStyle/>
                    <a:p>
                      <a:pPr>
                        <a:lnSpc>
                          <a:spcPct val="115000"/>
                        </a:lnSpc>
                        <a:spcAft>
                          <a:spcPts val="0"/>
                        </a:spcAft>
                      </a:pPr>
                      <a:r>
                        <a:rPr lang="fr-FR" sz="1600">
                          <a:effectLst/>
                          <a:latin typeface="Arial Nova Cond Light" panose="020B0306020202020204" pitchFamily="34" charset="0"/>
                        </a:rPr>
                        <a:t>Durée </a:t>
                      </a:r>
                      <a:endParaRPr lang="fr-FR" sz="12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400" dirty="0">
                          <a:effectLst/>
                          <a:latin typeface="Arial Nova Cond Light" panose="020B0306020202020204" pitchFamily="34" charset="0"/>
                        </a:rPr>
                        <a:t>Pas + de  24 heures du temps de service, éventuellement fractionnables. </a:t>
                      </a:r>
                      <a:endParaRPr lang="fr-FR" sz="1100" dirty="0">
                        <a:effectLst/>
                        <a:latin typeface="Arial Nova Cond Light" panose="020B0306020202020204" pitchFamily="34" charset="0"/>
                      </a:endParaRPr>
                    </a:p>
                    <a:p>
                      <a:pPr>
                        <a:lnSpc>
                          <a:spcPct val="115000"/>
                        </a:lnSpc>
                        <a:spcAft>
                          <a:spcPts val="0"/>
                        </a:spcAft>
                      </a:pPr>
                      <a:r>
                        <a:rPr lang="fr-FR" sz="1400" dirty="0">
                          <a:effectLst/>
                          <a:latin typeface="Arial Nova Cond Light" panose="020B0306020202020204" pitchFamily="34" charset="0"/>
                        </a:rPr>
                        <a:t>Périodes considérées comme du temps passé en service. (sauf si la formation est réalisée en dehors du  temps de travail).</a:t>
                      </a:r>
                      <a:endParaRPr lang="fr-FR" sz="1100" dirty="0">
                        <a:effectLst/>
                        <a:latin typeface="Arial Nova Cond Light" panose="020B0306020202020204" pitchFamily="34" charset="0"/>
                      </a:endParaRPr>
                    </a:p>
                    <a:p>
                      <a:pPr>
                        <a:lnSpc>
                          <a:spcPct val="115000"/>
                        </a:lnSpc>
                        <a:spcAft>
                          <a:spcPts val="0"/>
                        </a:spcAft>
                      </a:pPr>
                      <a:r>
                        <a:rPr lang="fr-FR" sz="1400" dirty="0">
                          <a:effectLst/>
                          <a:latin typeface="Arial Nova Cond Light" panose="020B0306020202020204" pitchFamily="34" charset="0"/>
                        </a:rPr>
                        <a:t>Possibilité pour le fonctionnaire de bénéficier d’une décharge partielle de service. </a:t>
                      </a:r>
                      <a:endParaRPr lang="fr-FR" sz="1100" dirty="0">
                        <a:effectLst/>
                        <a:latin typeface="Arial Nova Cond Light" panose="020B0306020202020204" pitchFamily="34" charset="0"/>
                      </a:endParaRPr>
                    </a:p>
                  </a:txBody>
                  <a:tcPr marL="62839" marR="62839" marT="0" marB="0"/>
                </a:tc>
                <a:extLst>
                  <a:ext uri="{0D108BD9-81ED-4DB2-BD59-A6C34878D82A}">
                    <a16:rowId xmlns:a16="http://schemas.microsoft.com/office/drawing/2014/main" val="10004"/>
                  </a:ext>
                </a:extLst>
              </a:tr>
              <a:tr h="1234179">
                <a:tc>
                  <a:txBody>
                    <a:bodyPr/>
                    <a:lstStyle/>
                    <a:p>
                      <a:pPr>
                        <a:lnSpc>
                          <a:spcPct val="115000"/>
                        </a:lnSpc>
                        <a:spcAft>
                          <a:spcPts val="0"/>
                        </a:spcAft>
                      </a:pPr>
                      <a:r>
                        <a:rPr lang="fr-FR" sz="1600">
                          <a:effectLst/>
                          <a:latin typeface="Arial Nova Cond Light" panose="020B0306020202020204" pitchFamily="34" charset="0"/>
                        </a:rPr>
                        <a:t>Demande  de l’agent </a:t>
                      </a:r>
                      <a:endParaRPr lang="fr-FR" sz="12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400">
                          <a:effectLst/>
                          <a:latin typeface="Arial Nova Cond Light" panose="020B0306020202020204" pitchFamily="34" charset="0"/>
                        </a:rPr>
                        <a:t>Demande écrite au plus tard 60 jours  avant le début du bilan</a:t>
                      </a:r>
                      <a:endParaRPr lang="fr-FR" sz="1100">
                        <a:effectLst/>
                        <a:latin typeface="Arial Nova Cond Light" panose="020B0306020202020204" pitchFamily="34" charset="0"/>
                      </a:endParaRPr>
                    </a:p>
                    <a:p>
                      <a:pPr>
                        <a:lnSpc>
                          <a:spcPct val="115000"/>
                        </a:lnSpc>
                        <a:spcAft>
                          <a:spcPts val="0"/>
                        </a:spcAft>
                      </a:pPr>
                      <a:r>
                        <a:rPr lang="fr-FR" sz="1400">
                          <a:effectLst/>
                          <a:latin typeface="Arial Nova Cond Light" panose="020B0306020202020204" pitchFamily="34" charset="0"/>
                        </a:rPr>
                        <a:t>La demande doit préciser :</a:t>
                      </a:r>
                      <a:endParaRPr lang="fr-FR" sz="1100">
                        <a:effectLst/>
                        <a:latin typeface="Arial Nova Cond Light" panose="020B0306020202020204" pitchFamily="34" charset="0"/>
                      </a:endParaRPr>
                    </a:p>
                    <a:p>
                      <a:pPr marL="342900" lvl="0" indent="-342900">
                        <a:lnSpc>
                          <a:spcPct val="115000"/>
                        </a:lnSpc>
                        <a:spcAft>
                          <a:spcPts val="0"/>
                        </a:spcAft>
                        <a:buFont typeface="Symbol"/>
                        <a:buChar char=""/>
                      </a:pPr>
                      <a:r>
                        <a:rPr lang="fr-FR" sz="1400">
                          <a:effectLst/>
                          <a:latin typeface="Arial Nova Cond Light" panose="020B0306020202020204" pitchFamily="34" charset="0"/>
                        </a:rPr>
                        <a:t>les dates et la durée prévues du bilan</a:t>
                      </a:r>
                      <a:endParaRPr lang="fr-FR" sz="1100">
                        <a:effectLst/>
                        <a:latin typeface="Arial Nova Cond Light" panose="020B0306020202020204" pitchFamily="34" charset="0"/>
                      </a:endParaRPr>
                    </a:p>
                    <a:p>
                      <a:pPr marL="342900" lvl="0" indent="-342900">
                        <a:lnSpc>
                          <a:spcPct val="115000"/>
                        </a:lnSpc>
                        <a:spcAft>
                          <a:spcPts val="0"/>
                        </a:spcAft>
                        <a:buFont typeface="Symbol"/>
                        <a:buChar char=""/>
                      </a:pPr>
                      <a:r>
                        <a:rPr lang="fr-FR" sz="1400">
                          <a:effectLst/>
                          <a:latin typeface="Arial Nova Cond Light" panose="020B0306020202020204" pitchFamily="34" charset="0"/>
                        </a:rPr>
                        <a:t>la dénomination de l’organisme prestataire choisi par le fonctionnaire</a:t>
                      </a:r>
                      <a:endParaRPr lang="fr-FR" sz="1100">
                        <a:effectLst/>
                        <a:latin typeface="Arial Nova Cond Light" panose="020B0306020202020204" pitchFamily="34" charset="0"/>
                      </a:endParaRPr>
                    </a:p>
                    <a:p>
                      <a:pPr marL="342900" lvl="0" indent="-342900">
                        <a:lnSpc>
                          <a:spcPct val="115000"/>
                        </a:lnSpc>
                        <a:spcAft>
                          <a:spcPts val="0"/>
                        </a:spcAft>
                        <a:buFont typeface="Symbol"/>
                        <a:buChar char=""/>
                      </a:pPr>
                      <a:r>
                        <a:rPr lang="fr-FR" sz="1400">
                          <a:effectLst/>
                          <a:latin typeface="Arial Nova Cond Light" panose="020B0306020202020204" pitchFamily="34" charset="0"/>
                        </a:rPr>
                        <a:t>le cas échant, elle peut être accompagnée d’une demande de prise en charge financière du bilan</a:t>
                      </a:r>
                      <a:endParaRPr lang="fr-FR" sz="110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5"/>
                  </a:ext>
                </a:extLst>
              </a:tr>
              <a:tr h="563104">
                <a:tc>
                  <a:txBody>
                    <a:bodyPr/>
                    <a:lstStyle/>
                    <a:p>
                      <a:pPr>
                        <a:lnSpc>
                          <a:spcPct val="115000"/>
                        </a:lnSpc>
                        <a:spcAft>
                          <a:spcPts val="0"/>
                        </a:spcAft>
                      </a:pPr>
                      <a:r>
                        <a:rPr lang="fr-FR" sz="1600">
                          <a:effectLst/>
                          <a:latin typeface="Arial Nova Cond Light" panose="020B0306020202020204" pitchFamily="34" charset="0"/>
                        </a:rPr>
                        <a:t>Réponse de la collectivité </a:t>
                      </a:r>
                      <a:endParaRPr lang="fr-FR" sz="12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400">
                          <a:effectLst/>
                          <a:latin typeface="Arial Nova Cond Light" panose="020B0306020202020204" pitchFamily="34" charset="0"/>
                        </a:rPr>
                        <a:t>Réponse à l’agent dans les 30 jours qui suivent la réception de la demande </a:t>
                      </a:r>
                      <a:r>
                        <a:rPr lang="fr-FR" sz="1400">
                          <a:effectLst/>
                          <a:latin typeface="Arial Nova Cond Light" panose="020B0306020202020204" pitchFamily="34" charset="0"/>
                          <a:sym typeface="Wingdings"/>
                        </a:rPr>
                        <a:t></a:t>
                      </a:r>
                      <a:r>
                        <a:rPr lang="fr-FR" sz="1400">
                          <a:effectLst/>
                          <a:latin typeface="Arial Nova Cond Light" panose="020B0306020202020204" pitchFamily="34" charset="0"/>
                        </a:rPr>
                        <a:t> accord ou les raisons qui motivent le rejet ou le report de la demande + décision concernant la prise en charge financière du bilan.</a:t>
                      </a:r>
                      <a:endParaRPr lang="fr-FR" sz="110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6"/>
                  </a:ext>
                </a:extLst>
              </a:tr>
              <a:tr h="844655">
                <a:tc>
                  <a:txBody>
                    <a:bodyPr/>
                    <a:lstStyle/>
                    <a:p>
                      <a:pPr>
                        <a:lnSpc>
                          <a:spcPct val="115000"/>
                        </a:lnSpc>
                        <a:spcAft>
                          <a:spcPts val="0"/>
                        </a:spcAft>
                      </a:pPr>
                      <a:r>
                        <a:rPr lang="fr-FR" sz="1600">
                          <a:effectLst/>
                          <a:latin typeface="Arial Nova Cond Light" panose="020B0306020202020204" pitchFamily="34" charset="0"/>
                        </a:rPr>
                        <a:t>Financement  de la formation et frais inhérents </a:t>
                      </a:r>
                      <a:endParaRPr lang="fr-FR" sz="12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spcAft>
                          <a:spcPts val="0"/>
                        </a:spcAft>
                      </a:pPr>
                      <a:r>
                        <a:rPr lang="fr-FR" sz="1400">
                          <a:effectLst/>
                          <a:latin typeface="Arial Nova Cond Light" panose="020B0306020202020204" pitchFamily="34" charset="0"/>
                        </a:rPr>
                        <a:t>Si prise en charge par la collectivité du bilan de compétences </a:t>
                      </a:r>
                      <a:r>
                        <a:rPr lang="fr-FR" sz="1400">
                          <a:effectLst/>
                          <a:latin typeface="Arial Nova Cond Light" panose="020B0306020202020204" pitchFamily="34" charset="0"/>
                          <a:sym typeface="Wingdings"/>
                        </a:rPr>
                        <a:t></a:t>
                      </a:r>
                      <a:r>
                        <a:rPr lang="fr-FR" sz="1400">
                          <a:effectLst/>
                          <a:latin typeface="Arial Nova Cond Light" panose="020B0306020202020204" pitchFamily="34" charset="0"/>
                        </a:rPr>
                        <a:t> obligation de signer une convention tripartite entre le fonctionnaire, la collectivité et l’organisme prestataire. La convention précise notamment les principales obligations qui incombent à chacun des signataires</a:t>
                      </a:r>
                      <a:endParaRPr lang="fr-FR" sz="140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7"/>
                  </a:ext>
                </a:extLst>
              </a:tr>
              <a:tr h="1724505">
                <a:tc>
                  <a:txBody>
                    <a:bodyPr/>
                    <a:lstStyle/>
                    <a:p>
                      <a:pPr>
                        <a:lnSpc>
                          <a:spcPct val="115000"/>
                        </a:lnSpc>
                        <a:spcAft>
                          <a:spcPts val="0"/>
                        </a:spcAft>
                      </a:pPr>
                      <a:r>
                        <a:rPr lang="fr-FR" sz="1600" dirty="0">
                          <a:effectLst/>
                          <a:latin typeface="Arial Nova Cond Light" panose="020B0306020202020204" pitchFamily="34" charset="0"/>
                        </a:rPr>
                        <a:t>Obligations </a:t>
                      </a:r>
                      <a:endParaRPr lang="fr-FR" sz="1200" dirty="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400" dirty="0">
                          <a:effectLst/>
                          <a:latin typeface="Arial Nova Cond Light" panose="020B0306020202020204" pitchFamily="34" charset="0"/>
                        </a:rPr>
                        <a:t>Le fonctionnaire à l’obligation de fournir à son employeur l’attestation de fréquentation effective délivrée par l’organisme chargé de réaliser le bilan. </a:t>
                      </a:r>
                      <a:endParaRPr lang="fr-FR" sz="1100" dirty="0">
                        <a:effectLst/>
                        <a:latin typeface="Arial Nova Cond Light" panose="020B0306020202020204" pitchFamily="34" charset="0"/>
                      </a:endParaRPr>
                    </a:p>
                    <a:p>
                      <a:pPr>
                        <a:lnSpc>
                          <a:spcPct val="115000"/>
                        </a:lnSpc>
                        <a:spcAft>
                          <a:spcPts val="0"/>
                        </a:spcAft>
                      </a:pPr>
                      <a:r>
                        <a:rPr lang="fr-FR" sz="1400" dirty="0">
                          <a:effectLst/>
                          <a:latin typeface="Arial Nova Cond Light" panose="020B0306020202020204" pitchFamily="34" charset="0"/>
                        </a:rPr>
                        <a:t>Le fonctionnaire qui, sans motif valable, ne suit pas l’ensemble de l’action pour laquelle le congé a été accordé perd le bénéfice du congé. Si la collectivité a assuré la prise en charge financière du bilan, </a:t>
                      </a:r>
                      <a:r>
                        <a:rPr lang="fr-FR" sz="1400" dirty="0">
                          <a:effectLst/>
                          <a:latin typeface="Arial Nova Cond Light" panose="020B0306020202020204" pitchFamily="34" charset="0"/>
                          <a:sym typeface="Wingdings"/>
                        </a:rPr>
                        <a:t></a:t>
                      </a:r>
                      <a:r>
                        <a:rPr lang="fr-FR" sz="1400" dirty="0">
                          <a:effectLst/>
                          <a:latin typeface="Arial Nova Cond Light" panose="020B0306020202020204" pitchFamily="34" charset="0"/>
                        </a:rPr>
                        <a:t> remboursement du montant par le fonctionnaire.</a:t>
                      </a:r>
                      <a:endParaRPr lang="fr-FR" sz="1100" dirty="0">
                        <a:effectLst/>
                        <a:latin typeface="Arial Nova Cond Light" panose="020B0306020202020204" pitchFamily="34" charset="0"/>
                      </a:endParaRPr>
                    </a:p>
                    <a:p>
                      <a:pPr>
                        <a:lnSpc>
                          <a:spcPct val="115000"/>
                        </a:lnSpc>
                        <a:spcAft>
                          <a:spcPts val="0"/>
                        </a:spcAft>
                      </a:pPr>
                      <a:r>
                        <a:rPr lang="fr-FR" sz="1400" dirty="0">
                          <a:effectLst/>
                          <a:latin typeface="Arial Nova Cond Light" panose="020B0306020202020204" pitchFamily="34" charset="0"/>
                        </a:rPr>
                        <a:t>Les résultats du bilan de compétences ne peuvent être communiqués à l’autorité territoriale ou à un tiers qu’avec l’accord de l’agent</a:t>
                      </a:r>
                      <a:endParaRPr lang="fr-FR" sz="1100" dirty="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2666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54325" y="1981313"/>
            <a:ext cx="7543799" cy="1086314"/>
          </a:xfrm>
          <a:prstGeom prst="rect">
            <a:avLst/>
          </a:prstGeom>
        </p:spPr>
        <p:txBody>
          <a:bodyPr/>
          <a:lstStyle/>
          <a:p>
            <a:pPr algn="ctr"/>
            <a:r>
              <a:rPr lang="fr-FR" sz="4400" dirty="0" smtClean="0">
                <a:solidFill>
                  <a:schemeClr val="tx1"/>
                </a:solidFill>
                <a:latin typeface="Arial Nova Cond" panose="020B0506020202020204" pitchFamily="34" charset="0"/>
              </a:rPr>
              <a:t>Congé pour VAE</a:t>
            </a:r>
            <a:br>
              <a:rPr lang="fr-FR" sz="4400" dirty="0" smtClean="0">
                <a:solidFill>
                  <a:schemeClr val="tx1"/>
                </a:solidFill>
                <a:latin typeface="Arial Nova Cond" panose="020B0506020202020204" pitchFamily="34" charset="0"/>
              </a:rPr>
            </a:br>
            <a:r>
              <a:rPr lang="fr-FR" sz="4400" dirty="0" smtClean="0">
                <a:solidFill>
                  <a:schemeClr val="tx1"/>
                </a:solidFill>
                <a:latin typeface="Arial Nova Cond" panose="020B0506020202020204" pitchFamily="34" charset="0"/>
              </a:rPr>
              <a:t/>
            </a:r>
            <a:br>
              <a:rPr lang="fr-FR" sz="4400" dirty="0" smtClean="0">
                <a:solidFill>
                  <a:schemeClr val="tx1"/>
                </a:solidFill>
                <a:latin typeface="Arial Nova Cond" panose="020B0506020202020204" pitchFamily="34" charset="0"/>
              </a:rPr>
            </a:br>
            <a:r>
              <a:rPr lang="fr-FR" sz="4400" dirty="0" smtClean="0">
                <a:solidFill>
                  <a:schemeClr val="tx1"/>
                </a:solidFill>
                <a:latin typeface="Arial Nova Cond" panose="020B0506020202020204" pitchFamily="34" charset="0"/>
              </a:rPr>
              <a:t>Validation des Acquis de l’Expérience</a:t>
            </a:r>
            <a:endParaRPr lang="fr-FR" sz="4400" dirty="0">
              <a:solidFill>
                <a:schemeClr val="tx1"/>
              </a:solidFill>
              <a:latin typeface="Arial Nova Cond" panose="020B0506020202020204" pitchFamily="34" charset="0"/>
            </a:endParaRPr>
          </a:p>
        </p:txBody>
      </p:sp>
    </p:spTree>
    <p:extLst>
      <p:ext uri="{BB962C8B-B14F-4D97-AF65-F5344CB8AC3E}">
        <p14:creationId xmlns:p14="http://schemas.microsoft.com/office/powerpoint/2010/main" val="56360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93766849"/>
              </p:ext>
            </p:extLst>
          </p:nvPr>
        </p:nvGraphicFramePr>
        <p:xfrm>
          <a:off x="0" y="1185"/>
          <a:ext cx="9144000" cy="6856816"/>
        </p:xfrm>
        <a:graphic>
          <a:graphicData uri="http://schemas.openxmlformats.org/drawingml/2006/table">
            <a:tbl>
              <a:tblPr firstRow="1" firstCol="1" bandRow="1">
                <a:tableStyleId>{5C22544A-7EE6-4342-B048-85BDC9FD1C3A}</a:tableStyleId>
              </a:tblPr>
              <a:tblGrid>
                <a:gridCol w="1473797">
                  <a:extLst>
                    <a:ext uri="{9D8B030D-6E8A-4147-A177-3AD203B41FA5}">
                      <a16:colId xmlns:a16="http://schemas.microsoft.com/office/drawing/2014/main" val="20000"/>
                    </a:ext>
                  </a:extLst>
                </a:gridCol>
                <a:gridCol w="7670203">
                  <a:extLst>
                    <a:ext uri="{9D8B030D-6E8A-4147-A177-3AD203B41FA5}">
                      <a16:colId xmlns:a16="http://schemas.microsoft.com/office/drawing/2014/main" val="20001"/>
                    </a:ext>
                  </a:extLst>
                </a:gridCol>
              </a:tblGrid>
              <a:tr h="403023">
                <a:tc gridSpan="2">
                  <a:txBody>
                    <a:bodyPr/>
                    <a:lstStyle/>
                    <a:p>
                      <a:pPr algn="ctr">
                        <a:lnSpc>
                          <a:spcPct val="115000"/>
                        </a:lnSpc>
                        <a:spcAft>
                          <a:spcPts val="0"/>
                        </a:spcAft>
                      </a:pPr>
                      <a:r>
                        <a:rPr lang="fr-FR" sz="2000" dirty="0">
                          <a:effectLst/>
                          <a:latin typeface="Arial Nova Cond Light" panose="020B0306020202020204" pitchFamily="34" charset="0"/>
                        </a:rPr>
                        <a:t>Congé pour VAE</a:t>
                      </a:r>
                      <a:endParaRPr lang="fr-FR" sz="1600" dirty="0">
                        <a:solidFill>
                          <a:srgbClr val="000000"/>
                        </a:solidFill>
                        <a:effectLst/>
                        <a:latin typeface="Arial Nova Cond Light" panose="020B0306020202020204" pitchFamily="34" charset="0"/>
                        <a:ea typeface="Calibri"/>
                        <a:cs typeface="Times New Roman"/>
                      </a:endParaRPr>
                    </a:p>
                  </a:txBody>
                  <a:tcPr marL="42991" marR="42991" marT="0" marB="0"/>
                </a:tc>
                <a:tc hMerge="1">
                  <a:txBody>
                    <a:bodyPr/>
                    <a:lstStyle/>
                    <a:p>
                      <a:endParaRPr lang="fr-FR"/>
                    </a:p>
                  </a:txBody>
                  <a:tcPr/>
                </a:tc>
                <a:extLst>
                  <a:ext uri="{0D108BD9-81ED-4DB2-BD59-A6C34878D82A}">
                    <a16:rowId xmlns:a16="http://schemas.microsoft.com/office/drawing/2014/main" val="10000"/>
                  </a:ext>
                </a:extLst>
              </a:tr>
              <a:tr h="562925">
                <a:tc>
                  <a:txBody>
                    <a:bodyPr/>
                    <a:lstStyle/>
                    <a:p>
                      <a:pPr>
                        <a:lnSpc>
                          <a:spcPct val="115000"/>
                        </a:lnSpc>
                        <a:spcAft>
                          <a:spcPts val="0"/>
                        </a:spcAft>
                      </a:pPr>
                      <a:r>
                        <a:rPr lang="fr-FR" sz="1400">
                          <a:effectLst/>
                          <a:latin typeface="Arial Nova Cond Light" panose="020B0306020202020204" pitchFamily="34" charset="0"/>
                        </a:rPr>
                        <a:t>Objet </a:t>
                      </a:r>
                      <a:endParaRPr lang="fr-FR" sz="1400">
                        <a:solidFill>
                          <a:srgbClr val="000000"/>
                        </a:solidFill>
                        <a:effectLst/>
                        <a:latin typeface="Arial Nova Cond Light" panose="020B0306020202020204" pitchFamily="34" charset="0"/>
                        <a:ea typeface="Calibri"/>
                        <a:cs typeface="Times New Roman"/>
                      </a:endParaRPr>
                    </a:p>
                  </a:txBody>
                  <a:tcPr marL="42991" marR="42991" marT="0" marB="0" anchor="ctr"/>
                </a:tc>
                <a:tc>
                  <a:txBody>
                    <a:bodyPr/>
                    <a:lstStyle/>
                    <a:p>
                      <a:pPr>
                        <a:lnSpc>
                          <a:spcPct val="115000"/>
                        </a:lnSpc>
                        <a:spcAft>
                          <a:spcPts val="0"/>
                        </a:spcAft>
                      </a:pPr>
                      <a:r>
                        <a:rPr lang="fr-FR" sz="1050" dirty="0">
                          <a:effectLst/>
                          <a:latin typeface="Arial Nova Cond Light" panose="020B0306020202020204" pitchFamily="34" charset="0"/>
                        </a:rPr>
                        <a:t>Les agents territoriaux peuvent bénéficier d’actions de VAE qui ont pour objet l’acquisition d’un diplôme, d’un titre à finalité professionnelle ou d’un certificat de qualification inscrit au RNCP</a:t>
                      </a:r>
                    </a:p>
                    <a:p>
                      <a:pPr>
                        <a:lnSpc>
                          <a:spcPct val="115000"/>
                        </a:lnSpc>
                        <a:spcAft>
                          <a:spcPts val="0"/>
                        </a:spcAft>
                      </a:pPr>
                      <a:r>
                        <a:rPr lang="fr-FR" sz="1050" dirty="0">
                          <a:effectLst/>
                          <a:latin typeface="Arial Nova Cond Light" panose="020B0306020202020204" pitchFamily="34" charset="0"/>
                        </a:rPr>
                        <a:t>Un congé peut leur être accordé en vue de participer ou de se préparer aux épreuves de validation organisées par l’autorité ou un autre organisme</a:t>
                      </a:r>
                      <a:endParaRPr lang="fr-FR" sz="1050" dirty="0">
                        <a:solidFill>
                          <a:srgbClr val="000000"/>
                        </a:solidFill>
                        <a:effectLst/>
                        <a:latin typeface="Arial Nova Cond Light" panose="020B0306020202020204" pitchFamily="34" charset="0"/>
                        <a:ea typeface="Calibri"/>
                        <a:cs typeface="Times New Roman"/>
                      </a:endParaRPr>
                    </a:p>
                  </a:txBody>
                  <a:tcPr marL="42991" marR="42991" marT="0" marB="0"/>
                </a:tc>
                <a:extLst>
                  <a:ext uri="{0D108BD9-81ED-4DB2-BD59-A6C34878D82A}">
                    <a16:rowId xmlns:a16="http://schemas.microsoft.com/office/drawing/2014/main" val="10001"/>
                  </a:ext>
                </a:extLst>
              </a:tr>
              <a:tr h="1322426">
                <a:tc>
                  <a:txBody>
                    <a:bodyPr/>
                    <a:lstStyle/>
                    <a:p>
                      <a:pPr>
                        <a:lnSpc>
                          <a:spcPct val="115000"/>
                        </a:lnSpc>
                        <a:spcAft>
                          <a:spcPts val="0"/>
                        </a:spcAft>
                      </a:pPr>
                      <a:r>
                        <a:rPr lang="fr-FR" sz="1400" dirty="0">
                          <a:effectLst/>
                          <a:latin typeface="Arial Nova Cond Light" panose="020B0306020202020204" pitchFamily="34" charset="0"/>
                        </a:rPr>
                        <a:t>Bénéficiaires </a:t>
                      </a:r>
                      <a:endParaRPr lang="fr-FR" sz="1400" dirty="0">
                        <a:solidFill>
                          <a:srgbClr val="000000"/>
                        </a:solidFill>
                        <a:effectLst/>
                        <a:latin typeface="Arial Nova Cond Light" panose="020B0306020202020204" pitchFamily="34" charset="0"/>
                        <a:ea typeface="Calibri"/>
                        <a:cs typeface="Times New Roman"/>
                      </a:endParaRPr>
                    </a:p>
                  </a:txBody>
                  <a:tcPr marL="42991" marR="42991" marT="0" marB="0" anchor="ctr"/>
                </a:tc>
                <a:tc>
                  <a:txBody>
                    <a:bodyPr/>
                    <a:lstStyle/>
                    <a:p>
                      <a:pPr>
                        <a:lnSpc>
                          <a:spcPct val="115000"/>
                        </a:lnSpc>
                        <a:spcAft>
                          <a:spcPts val="0"/>
                        </a:spcAft>
                      </a:pPr>
                      <a:r>
                        <a:rPr lang="fr-FR" sz="1050" dirty="0">
                          <a:effectLst/>
                          <a:latin typeface="Arial Nova Cond Light" panose="020B0306020202020204" pitchFamily="34" charset="0"/>
                        </a:rPr>
                        <a:t>Fonctionnaires et contractuels sur emplois  permanents,</a:t>
                      </a:r>
                      <a:r>
                        <a:rPr lang="fr-FR" sz="1100" dirty="0">
                          <a:effectLst/>
                          <a:latin typeface="Arial Nova Cond Light" panose="020B0306020202020204" pitchFamily="34" charset="0"/>
                        </a:rPr>
                        <a:t> </a:t>
                      </a:r>
                      <a:r>
                        <a:rPr lang="fr-FR" sz="1050" dirty="0">
                          <a:effectLst/>
                          <a:latin typeface="Arial Nova Cond Light" panose="020B0306020202020204" pitchFamily="34" charset="0"/>
                        </a:rPr>
                        <a:t>les assistants maternels et familiaux </a:t>
                      </a:r>
                    </a:p>
                    <a:p>
                      <a:pPr>
                        <a:lnSpc>
                          <a:spcPct val="115000"/>
                        </a:lnSpc>
                        <a:spcAft>
                          <a:spcPts val="0"/>
                        </a:spcAft>
                      </a:pPr>
                      <a:r>
                        <a:rPr lang="fr-FR" sz="1050" dirty="0">
                          <a:effectLst/>
                          <a:latin typeface="Arial Nova Cond Light" panose="020B0306020202020204" pitchFamily="34" charset="0"/>
                        </a:rPr>
                        <a:t>Toute personne justifiant d’une activité professionnelle salariée ou non salariée, bénévole ou de volontariat, ou inscrite sur la liste des sportifs de haut niveau de l’article L.221-2 du Code du sport ou ayant exercé des responsabilités syndicales, un mandat électoral local ou une fonction élective locale en rapport direct avec la certification diplôme, titre visée</a:t>
                      </a:r>
                    </a:p>
                    <a:p>
                      <a:pPr>
                        <a:lnSpc>
                          <a:spcPct val="115000"/>
                        </a:lnSpc>
                        <a:spcAft>
                          <a:spcPts val="0"/>
                        </a:spcAft>
                      </a:pPr>
                      <a:r>
                        <a:rPr lang="fr-FR" sz="1050" dirty="0">
                          <a:effectLst/>
                          <a:latin typeface="Arial Nova Cond Light" panose="020B0306020202020204" pitchFamily="34" charset="0"/>
                        </a:rPr>
                        <a:t>L’ensemble des compétences professionnelles issues d’une activité salariée, non salariée, de bénévolat ou volontariat, sportive, de responsabilité syndicales, d’un mandat électoral local ou d’une fonction élective locale, exercée en continu ou non, pendant une durée totale ou cumulée d’au moins 1 an et en rapport direct avec le diplôme visé</a:t>
                      </a:r>
                      <a:endParaRPr lang="fr-FR" sz="1050" dirty="0">
                        <a:solidFill>
                          <a:srgbClr val="000000"/>
                        </a:solidFill>
                        <a:effectLst/>
                        <a:latin typeface="Arial Nova Cond Light" panose="020B0306020202020204" pitchFamily="34" charset="0"/>
                        <a:ea typeface="Calibri"/>
                        <a:cs typeface="Times New Roman"/>
                      </a:endParaRPr>
                    </a:p>
                  </a:txBody>
                  <a:tcPr marL="42991" marR="42991" marT="0" marB="0"/>
                </a:tc>
                <a:extLst>
                  <a:ext uri="{0D108BD9-81ED-4DB2-BD59-A6C34878D82A}">
                    <a16:rowId xmlns:a16="http://schemas.microsoft.com/office/drawing/2014/main" val="10002"/>
                  </a:ext>
                </a:extLst>
              </a:tr>
              <a:tr h="322316">
                <a:tc>
                  <a:txBody>
                    <a:bodyPr/>
                    <a:lstStyle/>
                    <a:p>
                      <a:pPr>
                        <a:lnSpc>
                          <a:spcPct val="115000"/>
                        </a:lnSpc>
                        <a:spcAft>
                          <a:spcPts val="0"/>
                        </a:spcAft>
                      </a:pPr>
                      <a:r>
                        <a:rPr lang="fr-FR" sz="1400" dirty="0">
                          <a:effectLst/>
                          <a:latin typeface="Arial Nova Cond Light" panose="020B0306020202020204" pitchFamily="34" charset="0"/>
                        </a:rPr>
                        <a:t>Modalités </a:t>
                      </a:r>
                      <a:endParaRPr lang="fr-FR" sz="1400" dirty="0">
                        <a:solidFill>
                          <a:srgbClr val="000000"/>
                        </a:solidFill>
                        <a:effectLst/>
                        <a:latin typeface="Arial Nova Cond Light" panose="020B0306020202020204" pitchFamily="34" charset="0"/>
                        <a:ea typeface="Calibri"/>
                        <a:cs typeface="Times New Roman"/>
                      </a:endParaRPr>
                    </a:p>
                  </a:txBody>
                  <a:tcPr marL="42991" marR="42991" marT="0" marB="0" anchor="ctr"/>
                </a:tc>
                <a:tc>
                  <a:txBody>
                    <a:bodyPr/>
                    <a:lstStyle/>
                    <a:p>
                      <a:pPr>
                        <a:lnSpc>
                          <a:spcPct val="115000"/>
                        </a:lnSpc>
                        <a:spcAft>
                          <a:spcPts val="0"/>
                        </a:spcAft>
                      </a:pPr>
                      <a:r>
                        <a:rPr lang="fr-FR" sz="1050" dirty="0">
                          <a:effectLst/>
                          <a:latin typeface="Arial Nova Cond Light" panose="020B0306020202020204" pitchFamily="34" charset="0"/>
                        </a:rPr>
                        <a:t>Lorsqu’un agent a bénéficié d’un congé pour validation des acquis de l’expérience, il doit attendre 1 an avant de demander à nouveau un tel congé</a:t>
                      </a:r>
                      <a:endParaRPr lang="fr-FR" sz="1050" dirty="0">
                        <a:solidFill>
                          <a:srgbClr val="000000"/>
                        </a:solidFill>
                        <a:effectLst/>
                        <a:latin typeface="Arial Nova Cond Light" panose="020B0306020202020204" pitchFamily="34" charset="0"/>
                        <a:ea typeface="Calibri"/>
                        <a:cs typeface="Times New Roman"/>
                      </a:endParaRPr>
                    </a:p>
                  </a:txBody>
                  <a:tcPr marL="42991" marR="42991" marT="0" marB="0"/>
                </a:tc>
                <a:extLst>
                  <a:ext uri="{0D108BD9-81ED-4DB2-BD59-A6C34878D82A}">
                    <a16:rowId xmlns:a16="http://schemas.microsoft.com/office/drawing/2014/main" val="10003"/>
                  </a:ext>
                </a:extLst>
              </a:tr>
              <a:tr h="375283">
                <a:tc>
                  <a:txBody>
                    <a:bodyPr/>
                    <a:lstStyle/>
                    <a:p>
                      <a:pPr>
                        <a:lnSpc>
                          <a:spcPct val="115000"/>
                        </a:lnSpc>
                        <a:spcAft>
                          <a:spcPts val="0"/>
                        </a:spcAft>
                      </a:pPr>
                      <a:r>
                        <a:rPr lang="fr-FR" sz="1400">
                          <a:effectLst/>
                          <a:latin typeface="Arial Nova Cond Light" panose="020B0306020202020204" pitchFamily="34" charset="0"/>
                        </a:rPr>
                        <a:t>Statut </a:t>
                      </a:r>
                      <a:endParaRPr lang="fr-FR" sz="1400">
                        <a:solidFill>
                          <a:srgbClr val="000000"/>
                        </a:solidFill>
                        <a:effectLst/>
                        <a:latin typeface="Arial Nova Cond Light" panose="020B0306020202020204" pitchFamily="34" charset="0"/>
                        <a:ea typeface="Calibri"/>
                        <a:cs typeface="Times New Roman"/>
                      </a:endParaRPr>
                    </a:p>
                  </a:txBody>
                  <a:tcPr marL="42991" marR="42991" marT="0" marB="0" anchor="ctr"/>
                </a:tc>
                <a:tc>
                  <a:txBody>
                    <a:bodyPr/>
                    <a:lstStyle/>
                    <a:p>
                      <a:pPr>
                        <a:lnSpc>
                          <a:spcPct val="115000"/>
                        </a:lnSpc>
                        <a:spcAft>
                          <a:spcPts val="0"/>
                        </a:spcAft>
                      </a:pPr>
                      <a:r>
                        <a:rPr lang="fr-FR" sz="1050" dirty="0">
                          <a:effectLst/>
                          <a:latin typeface="Arial Nova Cond Light" panose="020B0306020202020204" pitchFamily="34" charset="0"/>
                        </a:rPr>
                        <a:t>Agent en position d’activité, temps considéré comme temps de service</a:t>
                      </a:r>
                    </a:p>
                    <a:p>
                      <a:pPr>
                        <a:lnSpc>
                          <a:spcPct val="115000"/>
                        </a:lnSpc>
                        <a:spcAft>
                          <a:spcPts val="0"/>
                        </a:spcAft>
                      </a:pPr>
                      <a:r>
                        <a:rPr lang="fr-FR" sz="1050" dirty="0">
                          <a:effectLst/>
                          <a:latin typeface="Arial Nova Cond Light" panose="020B0306020202020204" pitchFamily="34" charset="0"/>
                        </a:rPr>
                        <a:t>Rémunération normale</a:t>
                      </a:r>
                      <a:endParaRPr lang="fr-FR" sz="1050" dirty="0">
                        <a:solidFill>
                          <a:srgbClr val="000000"/>
                        </a:solidFill>
                        <a:effectLst/>
                        <a:latin typeface="Arial Nova Cond Light" panose="020B0306020202020204" pitchFamily="34" charset="0"/>
                        <a:ea typeface="Calibri"/>
                        <a:cs typeface="Times New Roman"/>
                      </a:endParaRPr>
                    </a:p>
                  </a:txBody>
                  <a:tcPr marL="42991" marR="42991" marT="0" marB="0"/>
                </a:tc>
                <a:extLst>
                  <a:ext uri="{0D108BD9-81ED-4DB2-BD59-A6C34878D82A}">
                    <a16:rowId xmlns:a16="http://schemas.microsoft.com/office/drawing/2014/main" val="10004"/>
                  </a:ext>
                </a:extLst>
              </a:tr>
              <a:tr h="750566">
                <a:tc>
                  <a:txBody>
                    <a:bodyPr/>
                    <a:lstStyle/>
                    <a:p>
                      <a:pPr>
                        <a:lnSpc>
                          <a:spcPct val="115000"/>
                        </a:lnSpc>
                        <a:spcAft>
                          <a:spcPts val="0"/>
                        </a:spcAft>
                      </a:pPr>
                      <a:r>
                        <a:rPr lang="fr-FR" sz="1400" dirty="0">
                          <a:effectLst/>
                          <a:latin typeface="Arial Nova Cond Light" panose="020B0306020202020204" pitchFamily="34" charset="0"/>
                        </a:rPr>
                        <a:t>Durée </a:t>
                      </a:r>
                      <a:endParaRPr lang="fr-FR" sz="1400" dirty="0">
                        <a:solidFill>
                          <a:srgbClr val="000000"/>
                        </a:solidFill>
                        <a:effectLst/>
                        <a:latin typeface="Arial Nova Cond Light" panose="020B0306020202020204" pitchFamily="34" charset="0"/>
                        <a:ea typeface="Calibri"/>
                        <a:cs typeface="Times New Roman"/>
                      </a:endParaRPr>
                    </a:p>
                  </a:txBody>
                  <a:tcPr marL="42991" marR="42991" marT="0" marB="0" anchor="ctr"/>
                </a:tc>
                <a:tc>
                  <a:txBody>
                    <a:bodyPr/>
                    <a:lstStyle/>
                    <a:p>
                      <a:pPr>
                        <a:lnSpc>
                          <a:spcPct val="115000"/>
                        </a:lnSpc>
                        <a:spcAft>
                          <a:spcPts val="0"/>
                        </a:spcAft>
                      </a:pPr>
                      <a:r>
                        <a:rPr lang="fr-FR" sz="1050" dirty="0">
                          <a:effectLst/>
                          <a:latin typeface="Arial Nova Cond Light" panose="020B0306020202020204" pitchFamily="34" charset="0"/>
                        </a:rPr>
                        <a:t>Le congé accordé par l’employeur ne peut pas dépasser 24h du temps de service par validation</a:t>
                      </a:r>
                    </a:p>
                    <a:p>
                      <a:pPr>
                        <a:lnSpc>
                          <a:spcPct val="115000"/>
                        </a:lnSpc>
                        <a:spcAft>
                          <a:spcPts val="0"/>
                        </a:spcAft>
                      </a:pPr>
                      <a:r>
                        <a:rPr lang="fr-FR" sz="1050" dirty="0">
                          <a:effectLst/>
                          <a:latin typeface="Arial Nova Cond Light" panose="020B0306020202020204" pitchFamily="34" charset="0"/>
                        </a:rPr>
                        <a:t>Ces périodes seront considérées comme du temps passé en service. </a:t>
                      </a:r>
                    </a:p>
                    <a:p>
                      <a:pPr>
                        <a:lnSpc>
                          <a:spcPct val="115000"/>
                        </a:lnSpc>
                        <a:spcAft>
                          <a:spcPts val="0"/>
                        </a:spcAft>
                      </a:pPr>
                      <a:r>
                        <a:rPr lang="fr-FR" sz="1050" dirty="0">
                          <a:effectLst/>
                          <a:latin typeface="Arial Nova Cond Light" panose="020B0306020202020204" pitchFamily="34" charset="0"/>
                        </a:rPr>
                        <a:t>Le fonctionnaire peut bénéficier aussi d’une décharge partielle de service. </a:t>
                      </a:r>
                    </a:p>
                    <a:p>
                      <a:pPr>
                        <a:lnSpc>
                          <a:spcPct val="115000"/>
                        </a:lnSpc>
                        <a:spcAft>
                          <a:spcPts val="0"/>
                        </a:spcAft>
                      </a:pPr>
                      <a:r>
                        <a:rPr lang="fr-FR" sz="1050" dirty="0">
                          <a:effectLst/>
                          <a:latin typeface="Arial Nova Cond Light" panose="020B0306020202020204" pitchFamily="34" charset="0"/>
                        </a:rPr>
                        <a:t>Si la formation est effectuée en dehors du temps de travail, ce temps n’est pas assimilé à un temps de service</a:t>
                      </a:r>
                      <a:endParaRPr lang="fr-FR" sz="1050" dirty="0">
                        <a:solidFill>
                          <a:srgbClr val="000000"/>
                        </a:solidFill>
                        <a:effectLst/>
                        <a:latin typeface="Arial Nova Cond Light" panose="020B0306020202020204" pitchFamily="34" charset="0"/>
                        <a:ea typeface="Calibri"/>
                        <a:cs typeface="Times New Roman"/>
                      </a:endParaRPr>
                    </a:p>
                  </a:txBody>
                  <a:tcPr marL="42991" marR="42991" marT="0" marB="0"/>
                </a:tc>
                <a:extLst>
                  <a:ext uri="{0D108BD9-81ED-4DB2-BD59-A6C34878D82A}">
                    <a16:rowId xmlns:a16="http://schemas.microsoft.com/office/drawing/2014/main" val="10005"/>
                  </a:ext>
                </a:extLst>
              </a:tr>
              <a:tr h="750566">
                <a:tc>
                  <a:txBody>
                    <a:bodyPr/>
                    <a:lstStyle/>
                    <a:p>
                      <a:pPr>
                        <a:lnSpc>
                          <a:spcPct val="115000"/>
                        </a:lnSpc>
                        <a:spcAft>
                          <a:spcPts val="0"/>
                        </a:spcAft>
                      </a:pPr>
                      <a:r>
                        <a:rPr lang="fr-FR" sz="1400">
                          <a:effectLst/>
                          <a:latin typeface="Arial Nova Cond Light" panose="020B0306020202020204" pitchFamily="34" charset="0"/>
                        </a:rPr>
                        <a:t>Demande  de l’agent </a:t>
                      </a:r>
                      <a:endParaRPr lang="fr-FR" sz="1400">
                        <a:solidFill>
                          <a:srgbClr val="000000"/>
                        </a:solidFill>
                        <a:effectLst/>
                        <a:latin typeface="Arial Nova Cond Light" panose="020B0306020202020204" pitchFamily="34" charset="0"/>
                        <a:ea typeface="Calibri"/>
                        <a:cs typeface="Times New Roman"/>
                      </a:endParaRPr>
                    </a:p>
                  </a:txBody>
                  <a:tcPr marL="42991" marR="42991" marT="0" marB="0" anchor="ctr"/>
                </a:tc>
                <a:tc>
                  <a:txBody>
                    <a:bodyPr/>
                    <a:lstStyle/>
                    <a:p>
                      <a:pPr>
                        <a:lnSpc>
                          <a:spcPct val="115000"/>
                        </a:lnSpc>
                        <a:spcAft>
                          <a:spcPts val="0"/>
                        </a:spcAft>
                      </a:pPr>
                      <a:r>
                        <a:rPr lang="fr-FR" sz="1050" dirty="0">
                          <a:effectLst/>
                          <a:latin typeface="Arial Nova Cond Light" panose="020B0306020202020204" pitchFamily="34" charset="0"/>
                        </a:rPr>
                        <a:t>Demande écrite au plus tard 60 jours  avant le début </a:t>
                      </a:r>
                      <a:r>
                        <a:rPr lang="fr-FR" sz="1050" dirty="0" smtClean="0">
                          <a:effectLst/>
                          <a:latin typeface="Arial Nova Cond Light" panose="020B0306020202020204" pitchFamily="34" charset="0"/>
                        </a:rPr>
                        <a:t>de</a:t>
                      </a:r>
                      <a:r>
                        <a:rPr lang="fr-FR" sz="1050" baseline="0" dirty="0" smtClean="0">
                          <a:effectLst/>
                          <a:latin typeface="Arial Nova Cond Light" panose="020B0306020202020204" pitchFamily="34" charset="0"/>
                        </a:rPr>
                        <a:t> l’accompagnement</a:t>
                      </a:r>
                      <a:r>
                        <a:rPr lang="fr-FR" sz="1050" dirty="0" smtClean="0">
                          <a:effectLst/>
                          <a:latin typeface="Arial Nova Cond Light" panose="020B0306020202020204" pitchFamily="34" charset="0"/>
                        </a:rPr>
                        <a:t>. </a:t>
                      </a:r>
                      <a:r>
                        <a:rPr lang="fr-FR" sz="1050" dirty="0">
                          <a:effectLst/>
                          <a:latin typeface="Arial Nova Cond Light" panose="020B0306020202020204" pitchFamily="34" charset="0"/>
                        </a:rPr>
                        <a:t>La demande doit préciser :</a:t>
                      </a:r>
                    </a:p>
                    <a:p>
                      <a:pPr marL="342900" lvl="0" indent="-342900">
                        <a:lnSpc>
                          <a:spcPct val="115000"/>
                        </a:lnSpc>
                        <a:spcAft>
                          <a:spcPts val="0"/>
                        </a:spcAft>
                        <a:buFont typeface="Symbol"/>
                        <a:buChar char=""/>
                      </a:pPr>
                      <a:r>
                        <a:rPr lang="fr-FR" sz="1050" dirty="0">
                          <a:effectLst/>
                          <a:latin typeface="Arial Nova Cond Light" panose="020B0306020202020204" pitchFamily="34" charset="0"/>
                        </a:rPr>
                        <a:t>les dates et la durée prévues </a:t>
                      </a:r>
                      <a:r>
                        <a:rPr lang="fr-FR" sz="1050" dirty="0" smtClean="0">
                          <a:effectLst/>
                          <a:latin typeface="Arial Nova Cond Light" panose="020B0306020202020204" pitchFamily="34" charset="0"/>
                        </a:rPr>
                        <a:t>de l’accompagnement</a:t>
                      </a:r>
                    </a:p>
                    <a:p>
                      <a:pPr marL="342900" lvl="0" indent="-342900">
                        <a:lnSpc>
                          <a:spcPct val="115000"/>
                        </a:lnSpc>
                        <a:spcAft>
                          <a:spcPts val="0"/>
                        </a:spcAft>
                        <a:buFont typeface="Symbol"/>
                        <a:buChar char=""/>
                      </a:pPr>
                      <a:r>
                        <a:rPr lang="fr-FR" sz="1050" dirty="0" smtClean="0">
                          <a:effectLst/>
                          <a:latin typeface="Arial Nova Cond Light" panose="020B0306020202020204" pitchFamily="34" charset="0"/>
                        </a:rPr>
                        <a:t>la </a:t>
                      </a:r>
                      <a:r>
                        <a:rPr lang="fr-FR" sz="1050" dirty="0">
                          <a:effectLst/>
                          <a:latin typeface="Arial Nova Cond Light" panose="020B0306020202020204" pitchFamily="34" charset="0"/>
                        </a:rPr>
                        <a:t>dénomination de l’organisme prestataire choisi par le fonctionnaire</a:t>
                      </a:r>
                    </a:p>
                    <a:p>
                      <a:pPr marL="342900" lvl="0" indent="-342900">
                        <a:lnSpc>
                          <a:spcPct val="115000"/>
                        </a:lnSpc>
                        <a:spcAft>
                          <a:spcPts val="0"/>
                        </a:spcAft>
                        <a:buFont typeface="Symbol"/>
                        <a:buChar char=""/>
                      </a:pPr>
                      <a:r>
                        <a:rPr lang="fr-FR" sz="1050" dirty="0">
                          <a:effectLst/>
                          <a:latin typeface="Arial Nova Cond Light" panose="020B0306020202020204" pitchFamily="34" charset="0"/>
                        </a:rPr>
                        <a:t>le cas échant, elle peut être accompagnée d’une demande de prise en charge financière </a:t>
                      </a:r>
                      <a:r>
                        <a:rPr lang="fr-FR" sz="1050" dirty="0" smtClean="0">
                          <a:effectLst/>
                          <a:latin typeface="Arial Nova Cond Light" panose="020B0306020202020204" pitchFamily="34" charset="0"/>
                        </a:rPr>
                        <a:t>due</a:t>
                      </a:r>
                      <a:r>
                        <a:rPr lang="fr-FR" sz="1050" baseline="0" dirty="0" smtClean="0">
                          <a:effectLst/>
                          <a:latin typeface="Arial Nova Cond Light" panose="020B0306020202020204" pitchFamily="34" charset="0"/>
                        </a:rPr>
                        <a:t> l’accompagnement</a:t>
                      </a:r>
                      <a:endParaRPr lang="fr-FR" sz="1050" dirty="0">
                        <a:solidFill>
                          <a:srgbClr val="000000"/>
                        </a:solidFill>
                        <a:effectLst/>
                        <a:latin typeface="Arial Nova Cond Light" panose="020B0306020202020204" pitchFamily="34" charset="0"/>
                        <a:ea typeface="Calibri"/>
                        <a:cs typeface="Times New Roman"/>
                      </a:endParaRPr>
                    </a:p>
                  </a:txBody>
                  <a:tcPr marL="42991" marR="42991" marT="0" marB="0"/>
                </a:tc>
                <a:extLst>
                  <a:ext uri="{0D108BD9-81ED-4DB2-BD59-A6C34878D82A}">
                    <a16:rowId xmlns:a16="http://schemas.microsoft.com/office/drawing/2014/main" val="10006"/>
                  </a:ext>
                </a:extLst>
              </a:tr>
              <a:tr h="500377">
                <a:tc>
                  <a:txBody>
                    <a:bodyPr/>
                    <a:lstStyle/>
                    <a:p>
                      <a:pPr>
                        <a:lnSpc>
                          <a:spcPct val="115000"/>
                        </a:lnSpc>
                        <a:spcAft>
                          <a:spcPts val="0"/>
                        </a:spcAft>
                      </a:pPr>
                      <a:r>
                        <a:rPr lang="fr-FR" sz="1400" dirty="0">
                          <a:effectLst/>
                          <a:latin typeface="Arial Nova Cond Light" panose="020B0306020202020204" pitchFamily="34" charset="0"/>
                        </a:rPr>
                        <a:t>Réponse de la collectivité </a:t>
                      </a:r>
                      <a:endParaRPr lang="fr-FR" sz="1400" dirty="0">
                        <a:solidFill>
                          <a:srgbClr val="000000"/>
                        </a:solidFill>
                        <a:effectLst/>
                        <a:latin typeface="Arial Nova Cond Light" panose="020B0306020202020204" pitchFamily="34" charset="0"/>
                        <a:ea typeface="Calibri"/>
                        <a:cs typeface="Times New Roman"/>
                      </a:endParaRPr>
                    </a:p>
                  </a:txBody>
                  <a:tcPr marL="42991" marR="42991" marT="0" marB="0" anchor="ctr"/>
                </a:tc>
                <a:tc>
                  <a:txBody>
                    <a:bodyPr/>
                    <a:lstStyle/>
                    <a:p>
                      <a:pPr>
                        <a:lnSpc>
                          <a:spcPct val="115000"/>
                        </a:lnSpc>
                        <a:spcAft>
                          <a:spcPts val="0"/>
                        </a:spcAft>
                      </a:pPr>
                      <a:r>
                        <a:rPr lang="fr-FR" sz="1050" dirty="0">
                          <a:effectLst/>
                          <a:latin typeface="Arial Nova Cond Light" panose="020B0306020202020204" pitchFamily="34" charset="0"/>
                        </a:rPr>
                        <a:t>Réponse à l’agent dans les 30 jours qui suivent la réception de la demande, accord ou les raisons qui motivent le rejet ou le report de la demande + décision concernant la prise en charge financière </a:t>
                      </a:r>
                      <a:r>
                        <a:rPr lang="fr-FR" sz="1050" dirty="0" smtClean="0">
                          <a:effectLst/>
                          <a:latin typeface="Arial Nova Cond Light" panose="020B0306020202020204" pitchFamily="34" charset="0"/>
                        </a:rPr>
                        <a:t>des</a:t>
                      </a:r>
                      <a:r>
                        <a:rPr lang="fr-FR" sz="1050" baseline="0" dirty="0" smtClean="0">
                          <a:effectLst/>
                          <a:latin typeface="Arial Nova Cond Light" panose="020B0306020202020204" pitchFamily="34" charset="0"/>
                        </a:rPr>
                        <a:t> frais  d’accompagnement</a:t>
                      </a:r>
                      <a:endParaRPr lang="fr-FR" sz="1050" dirty="0">
                        <a:solidFill>
                          <a:srgbClr val="000000"/>
                        </a:solidFill>
                        <a:effectLst/>
                        <a:latin typeface="Arial Nova Cond Light" panose="020B0306020202020204" pitchFamily="34" charset="0"/>
                        <a:ea typeface="Calibri"/>
                        <a:cs typeface="Times New Roman"/>
                      </a:endParaRPr>
                    </a:p>
                  </a:txBody>
                  <a:tcPr marL="42991" marR="42991" marT="0" marB="0"/>
                </a:tc>
                <a:extLst>
                  <a:ext uri="{0D108BD9-81ED-4DB2-BD59-A6C34878D82A}">
                    <a16:rowId xmlns:a16="http://schemas.microsoft.com/office/drawing/2014/main" val="10007"/>
                  </a:ext>
                </a:extLst>
              </a:tr>
              <a:tr h="1118768">
                <a:tc>
                  <a:txBody>
                    <a:bodyPr/>
                    <a:lstStyle/>
                    <a:p>
                      <a:pPr>
                        <a:lnSpc>
                          <a:spcPct val="115000"/>
                        </a:lnSpc>
                        <a:spcAft>
                          <a:spcPts val="0"/>
                        </a:spcAft>
                      </a:pPr>
                      <a:r>
                        <a:rPr lang="fr-FR" sz="1400">
                          <a:effectLst/>
                          <a:latin typeface="Arial Nova Cond Light" panose="020B0306020202020204" pitchFamily="34" charset="0"/>
                        </a:rPr>
                        <a:t>Financement  de la formation et frais inhérents </a:t>
                      </a:r>
                      <a:endParaRPr lang="fr-FR" sz="1400">
                        <a:solidFill>
                          <a:srgbClr val="000000"/>
                        </a:solidFill>
                        <a:effectLst/>
                        <a:latin typeface="Arial Nova Cond Light" panose="020B0306020202020204" pitchFamily="34" charset="0"/>
                        <a:ea typeface="Calibri"/>
                        <a:cs typeface="Times New Roman"/>
                      </a:endParaRPr>
                    </a:p>
                  </a:txBody>
                  <a:tcPr marL="42991" marR="42991" marT="0" marB="0" anchor="ctr"/>
                </a:tc>
                <a:tc>
                  <a:txBody>
                    <a:bodyPr/>
                    <a:lstStyle/>
                    <a:p>
                      <a:pPr>
                        <a:spcAft>
                          <a:spcPts val="0"/>
                        </a:spcAft>
                      </a:pPr>
                      <a:r>
                        <a:rPr lang="fr-FR" sz="1050" dirty="0">
                          <a:effectLst/>
                          <a:latin typeface="Arial Nova Cond Light" panose="020B0306020202020204" pitchFamily="34" charset="0"/>
                        </a:rPr>
                        <a:t>Si la collectivité prend en charge financièrement les frais de participation et/ou de préparation, la conclusion d’une convention tripartite est nécessaire entre l’agent, la collectivité et les organismes intervenants.</a:t>
                      </a:r>
                      <a:endParaRPr lang="fr-FR" sz="1100" dirty="0">
                        <a:effectLst/>
                        <a:latin typeface="Arial Nova Cond Light" panose="020B0306020202020204" pitchFamily="34" charset="0"/>
                      </a:endParaRPr>
                    </a:p>
                    <a:p>
                      <a:pPr>
                        <a:spcAft>
                          <a:spcPts val="0"/>
                        </a:spcAft>
                      </a:pPr>
                      <a:r>
                        <a:rPr lang="fr-FR" sz="1050" dirty="0">
                          <a:effectLst/>
                          <a:latin typeface="Arial Nova Cond Light" panose="020B0306020202020204" pitchFamily="34" charset="0"/>
                        </a:rPr>
                        <a:t>La convention précise le diplôme, titre, certificat de qualification visé, la période de réalisation, conditions et modalités de prise en charge des frais de participation et/ou préparation </a:t>
                      </a:r>
                      <a:endParaRPr lang="fr-FR" sz="1100" dirty="0">
                        <a:effectLst/>
                        <a:latin typeface="Arial Nova Cond Light" panose="020B0306020202020204" pitchFamily="34" charset="0"/>
                      </a:endParaRPr>
                    </a:p>
                    <a:p>
                      <a:pPr>
                        <a:spcAft>
                          <a:spcPts val="0"/>
                        </a:spcAft>
                      </a:pPr>
                      <a:r>
                        <a:rPr lang="fr-FR" sz="1050" dirty="0">
                          <a:effectLst/>
                          <a:latin typeface="Arial Nova Cond Light" panose="020B0306020202020204" pitchFamily="34" charset="0"/>
                        </a:rPr>
                        <a:t>Lorsque la collectivité fixe en complément du plan de formation mentionné à l’article 7 de la Loi n°84-594 le volume des crédits qu’elle souhaite consacrer aux actions engagées par ses personnels dans le cadre de congés pour validation des acquis de l’expérience, le comité technique en est tenu informé.</a:t>
                      </a:r>
                      <a:endParaRPr lang="fr-FR" sz="1100" dirty="0">
                        <a:solidFill>
                          <a:srgbClr val="000000"/>
                        </a:solidFill>
                        <a:effectLst/>
                        <a:latin typeface="Arial Nova Cond Light" panose="020B0306020202020204" pitchFamily="34" charset="0"/>
                        <a:ea typeface="Calibri"/>
                        <a:cs typeface="Times New Roman"/>
                      </a:endParaRPr>
                    </a:p>
                  </a:txBody>
                  <a:tcPr marL="42991" marR="42991" marT="0" marB="0"/>
                </a:tc>
                <a:extLst>
                  <a:ext uri="{0D108BD9-81ED-4DB2-BD59-A6C34878D82A}">
                    <a16:rowId xmlns:a16="http://schemas.microsoft.com/office/drawing/2014/main" val="10008"/>
                  </a:ext>
                </a:extLst>
              </a:tr>
              <a:tr h="750566">
                <a:tc>
                  <a:txBody>
                    <a:bodyPr/>
                    <a:lstStyle/>
                    <a:p>
                      <a:pPr>
                        <a:lnSpc>
                          <a:spcPct val="115000"/>
                        </a:lnSpc>
                        <a:spcAft>
                          <a:spcPts val="0"/>
                        </a:spcAft>
                      </a:pPr>
                      <a:r>
                        <a:rPr lang="fr-FR" sz="1400" dirty="0">
                          <a:effectLst/>
                          <a:latin typeface="Arial Nova Cond Light" panose="020B0306020202020204" pitchFamily="34" charset="0"/>
                        </a:rPr>
                        <a:t>Obligations </a:t>
                      </a:r>
                      <a:endParaRPr lang="fr-FR" sz="1400" dirty="0">
                        <a:solidFill>
                          <a:srgbClr val="000000"/>
                        </a:solidFill>
                        <a:effectLst/>
                        <a:latin typeface="Arial Nova Cond Light" panose="020B0306020202020204" pitchFamily="34" charset="0"/>
                        <a:ea typeface="Calibri"/>
                        <a:cs typeface="Times New Roman"/>
                      </a:endParaRPr>
                    </a:p>
                  </a:txBody>
                  <a:tcPr marL="42991" marR="42991" marT="0" marB="0"/>
                </a:tc>
                <a:tc>
                  <a:txBody>
                    <a:bodyPr/>
                    <a:lstStyle/>
                    <a:p>
                      <a:pPr>
                        <a:lnSpc>
                          <a:spcPct val="115000"/>
                        </a:lnSpc>
                        <a:spcAft>
                          <a:spcPts val="0"/>
                        </a:spcAft>
                      </a:pPr>
                      <a:r>
                        <a:rPr lang="fr-FR" sz="1050" dirty="0">
                          <a:effectLst/>
                          <a:latin typeface="Arial Nova Cond Light" panose="020B0306020202020204" pitchFamily="34" charset="0"/>
                        </a:rPr>
                        <a:t>Le fonctionnaire à l’obligation de fournir à son employeur l’attestation de fréquentation effective délivrée par l’organisme chargé de réaliser </a:t>
                      </a:r>
                      <a:r>
                        <a:rPr lang="fr-FR" sz="1050" dirty="0" smtClean="0">
                          <a:effectLst/>
                          <a:latin typeface="Arial Nova Cond Light" panose="020B0306020202020204" pitchFamily="34" charset="0"/>
                        </a:rPr>
                        <a:t>l’accompagnement</a:t>
                      </a:r>
                      <a:endParaRPr lang="fr-FR" sz="1050" dirty="0">
                        <a:effectLst/>
                        <a:latin typeface="Arial Nova Cond Light" panose="020B0306020202020204" pitchFamily="34" charset="0"/>
                      </a:endParaRPr>
                    </a:p>
                    <a:p>
                      <a:pPr>
                        <a:lnSpc>
                          <a:spcPct val="115000"/>
                        </a:lnSpc>
                        <a:spcAft>
                          <a:spcPts val="0"/>
                        </a:spcAft>
                      </a:pPr>
                      <a:r>
                        <a:rPr lang="fr-FR" sz="1050" dirty="0">
                          <a:effectLst/>
                          <a:latin typeface="Arial Nova Cond Light" panose="020B0306020202020204" pitchFamily="34" charset="0"/>
                        </a:rPr>
                        <a:t>Le fonctionnaire qui, sans motif valable, ne suit pas l’ensemble de l’action pour laquelle le congé a été accordé perd le bénéfice du congé. Si la collectivité a assuré la prise en charge financière </a:t>
                      </a:r>
                      <a:r>
                        <a:rPr lang="fr-FR" sz="1050" dirty="0" smtClean="0">
                          <a:effectLst/>
                          <a:latin typeface="Arial Nova Cond Light" panose="020B0306020202020204" pitchFamily="34" charset="0"/>
                        </a:rPr>
                        <a:t>des</a:t>
                      </a:r>
                      <a:r>
                        <a:rPr lang="fr-FR" sz="1050" baseline="0" dirty="0" smtClean="0">
                          <a:effectLst/>
                          <a:latin typeface="Arial Nova Cond Light" panose="020B0306020202020204" pitchFamily="34" charset="0"/>
                        </a:rPr>
                        <a:t>  frais liés à l’accompagnement  </a:t>
                      </a:r>
                      <a:r>
                        <a:rPr lang="fr-FR" sz="1050" dirty="0" smtClean="0">
                          <a:effectLst/>
                          <a:latin typeface="Arial Nova Cond Light" panose="020B0306020202020204" pitchFamily="34" charset="0"/>
                        </a:rPr>
                        <a:t>le </a:t>
                      </a:r>
                      <a:r>
                        <a:rPr lang="fr-FR" sz="1050" dirty="0">
                          <a:effectLst/>
                          <a:latin typeface="Arial Nova Cond Light" panose="020B0306020202020204" pitchFamily="34" charset="0"/>
                        </a:rPr>
                        <a:t>fonctionnaire est tenue de lui rembourser le montant. </a:t>
                      </a:r>
                    </a:p>
                    <a:p>
                      <a:pPr>
                        <a:lnSpc>
                          <a:spcPct val="115000"/>
                        </a:lnSpc>
                        <a:spcAft>
                          <a:spcPts val="0"/>
                        </a:spcAft>
                      </a:pPr>
                      <a:endParaRPr lang="fr-FR" sz="1050" dirty="0">
                        <a:solidFill>
                          <a:srgbClr val="000000"/>
                        </a:solidFill>
                        <a:effectLst/>
                        <a:latin typeface="Arial Nova Cond Light" panose="020B0306020202020204" pitchFamily="34" charset="0"/>
                        <a:ea typeface="Calibri"/>
                        <a:cs typeface="Times New Roman"/>
                      </a:endParaRPr>
                    </a:p>
                  </a:txBody>
                  <a:tcPr marL="42991" marR="42991"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68169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0868" y="2216396"/>
            <a:ext cx="8154172" cy="1231787"/>
          </a:xfrm>
          <a:prstGeom prst="rect">
            <a:avLst/>
          </a:prstGeom>
        </p:spPr>
        <p:txBody>
          <a:bodyPr/>
          <a:lstStyle/>
          <a:p>
            <a:pPr algn="ctr"/>
            <a:r>
              <a:rPr lang="fr-FR" dirty="0" smtClean="0">
                <a:solidFill>
                  <a:schemeClr val="tx1"/>
                </a:solidFill>
                <a:latin typeface="Arial Nova Cond" panose="020B0506020202020204" pitchFamily="34" charset="0"/>
              </a:rPr>
              <a:t>Le CPA  : Compte Personnel d’activité</a:t>
            </a:r>
            <a:endParaRPr lang="fr-FR" dirty="0">
              <a:solidFill>
                <a:schemeClr val="tx1"/>
              </a:solidFill>
              <a:latin typeface="Arial Nova Cond" panose="020B0506020202020204" pitchFamily="34" charset="0"/>
            </a:endParaRPr>
          </a:p>
        </p:txBody>
      </p:sp>
      <p:sp>
        <p:nvSpPr>
          <p:cNvPr id="5" name="Rectangle 4"/>
          <p:cNvSpPr/>
          <p:nvPr/>
        </p:nvSpPr>
        <p:spPr>
          <a:xfrm>
            <a:off x="225630" y="3643889"/>
            <a:ext cx="8128315" cy="2031325"/>
          </a:xfrm>
          <a:prstGeom prst="rect">
            <a:avLst/>
          </a:prstGeom>
        </p:spPr>
        <p:txBody>
          <a:bodyPr wrap="square">
            <a:spAutoFit/>
          </a:bodyPr>
          <a:lstStyle/>
          <a:p>
            <a:pPr marL="285750" indent="-285750" algn="just">
              <a:buFont typeface="Arial" panose="020B0604020202020204" pitchFamily="34" charset="0"/>
              <a:buChar char="•"/>
            </a:pPr>
            <a:r>
              <a:rPr lang="fr-FR" i="1" dirty="0">
                <a:latin typeface="Arial Nova Light" panose="020B0304020202020204" pitchFamily="34" charset="0"/>
              </a:rPr>
              <a:t>Loi n°84-594 du 12 juillet 1984 relative à la formation des agents de la fonction publique territoriale</a:t>
            </a:r>
          </a:p>
          <a:p>
            <a:pPr marL="285750" indent="-285750" algn="just">
              <a:buFont typeface="Arial" panose="020B0604020202020204" pitchFamily="34" charset="0"/>
              <a:buChar char="•"/>
            </a:pPr>
            <a:r>
              <a:rPr lang="fr-FR" i="1" dirty="0" smtClean="0">
                <a:latin typeface="Arial Nova Light" panose="020B0304020202020204" pitchFamily="34" charset="0"/>
              </a:rPr>
              <a:t>Décret n°2017-928 du 6 mai 2017 relatif à la mise en </a:t>
            </a:r>
            <a:r>
              <a:rPr lang="fr-FR" i="1" dirty="0" err="1" smtClean="0">
                <a:latin typeface="Arial Nova Light" panose="020B0304020202020204" pitchFamily="34" charset="0"/>
              </a:rPr>
              <a:t>oeuvre</a:t>
            </a:r>
            <a:r>
              <a:rPr lang="fr-FR" i="1" dirty="0" smtClean="0">
                <a:latin typeface="Arial Nova Light" panose="020B0304020202020204" pitchFamily="34" charset="0"/>
              </a:rPr>
              <a:t> du compte personnel d’activité dans la fonction publique et à la formation professionnelle tout au long de la vie </a:t>
            </a:r>
          </a:p>
          <a:p>
            <a:pPr marL="285750" indent="-285750" algn="just">
              <a:buFont typeface="Arial" panose="020B0604020202020204" pitchFamily="34" charset="0"/>
              <a:buChar char="•"/>
            </a:pPr>
            <a:r>
              <a:rPr lang="fr-FR" i="1" dirty="0" smtClean="0">
                <a:latin typeface="Arial Nova Light" panose="020B0304020202020204" pitchFamily="34" charset="0"/>
              </a:rPr>
              <a:t>Circulaire du Ministère de la Fonction Publique RDFF1713973C du 10 mai 2017 </a:t>
            </a:r>
            <a:endParaRPr lang="fr-FR" i="1" dirty="0">
              <a:latin typeface="Arial Nova Light" panose="020B0304020202020204" pitchFamily="34" charset="0"/>
            </a:endParaRPr>
          </a:p>
        </p:txBody>
      </p:sp>
    </p:spTree>
    <p:extLst>
      <p:ext uri="{BB962C8B-B14F-4D97-AF65-F5344CB8AC3E}">
        <p14:creationId xmlns:p14="http://schemas.microsoft.com/office/powerpoint/2010/main" val="940935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06400" y="3484880"/>
            <a:ext cx="8356071" cy="1493519"/>
          </a:xfrm>
        </p:spPr>
        <p:txBody>
          <a:bodyPr/>
          <a:lstStyle/>
          <a:p>
            <a:endParaRPr lang="fr-FR" dirty="0" smtClean="0"/>
          </a:p>
          <a:p>
            <a:r>
              <a:rPr lang="fr-FR" sz="2400" b="1" i="1" dirty="0">
                <a:latin typeface="Arial Nova Cond Light" panose="020B0306020202020204" pitchFamily="34" charset="0"/>
              </a:rPr>
              <a:t>Depuis le </a:t>
            </a:r>
            <a:r>
              <a:rPr lang="fr-FR" sz="2400" b="1" i="1" dirty="0" smtClean="0">
                <a:latin typeface="Arial Nova Cond Light" panose="020B0306020202020204" pitchFamily="34" charset="0"/>
              </a:rPr>
              <a:t>1</a:t>
            </a:r>
            <a:r>
              <a:rPr lang="fr-FR" sz="2400" b="1" i="1" baseline="30000" dirty="0" smtClean="0">
                <a:latin typeface="Arial Nova Cond Light" panose="020B0306020202020204" pitchFamily="34" charset="0"/>
              </a:rPr>
              <a:t>er</a:t>
            </a:r>
            <a:r>
              <a:rPr lang="fr-FR" sz="2400" b="1" i="1" dirty="0" smtClean="0">
                <a:latin typeface="Arial Nova Cond Light" panose="020B0306020202020204" pitchFamily="34" charset="0"/>
              </a:rPr>
              <a:t>  </a:t>
            </a:r>
            <a:r>
              <a:rPr lang="fr-FR" sz="2400" b="1" i="1" dirty="0">
                <a:latin typeface="Arial Nova Cond Light" panose="020B0306020202020204" pitchFamily="34" charset="0"/>
              </a:rPr>
              <a:t>janvier 2017</a:t>
            </a:r>
            <a:r>
              <a:rPr lang="fr-FR" sz="2400" i="1" dirty="0">
                <a:latin typeface="Arial Nova Cond Light" panose="020B0306020202020204" pitchFamily="34" charset="0"/>
              </a:rPr>
              <a:t>, les agents publics bénéficient comme les salariés du secteur privé d’un </a:t>
            </a:r>
            <a:r>
              <a:rPr lang="fr-FR" sz="2400" b="1" i="1" dirty="0">
                <a:latin typeface="Arial Nova Cond Light" panose="020B0306020202020204" pitchFamily="34" charset="0"/>
              </a:rPr>
              <a:t>compte personnel d’activité (CPA) </a:t>
            </a:r>
            <a:r>
              <a:rPr lang="fr-FR" sz="2400" i="1" dirty="0">
                <a:latin typeface="Arial Nova Cond Light" panose="020B0306020202020204" pitchFamily="34" charset="0"/>
              </a:rPr>
              <a:t>s’articulant autour de deux dispositifs : </a:t>
            </a:r>
            <a:endParaRPr lang="fr-FR" sz="2400" i="1" dirty="0" smtClean="0">
              <a:latin typeface="Arial Nova Cond Light" panose="020B0306020202020204" pitchFamily="34" charset="0"/>
            </a:endParaRPr>
          </a:p>
          <a:p>
            <a:pPr algn="ctr"/>
            <a:r>
              <a:rPr lang="fr-FR" sz="2400" b="1" i="1" dirty="0">
                <a:latin typeface="Arial Nova Cond Light" panose="020B0306020202020204" pitchFamily="34" charset="0"/>
              </a:rPr>
              <a:t>L</a:t>
            </a:r>
            <a:r>
              <a:rPr lang="fr-FR" sz="2400" b="1" i="1" dirty="0" smtClean="0">
                <a:latin typeface="Arial Nova Cond Light" panose="020B0306020202020204" pitchFamily="34" charset="0"/>
              </a:rPr>
              <a:t>e </a:t>
            </a:r>
            <a:r>
              <a:rPr lang="fr-FR" sz="2400" b="1" i="1" dirty="0">
                <a:latin typeface="Arial Nova Cond Light" panose="020B0306020202020204" pitchFamily="34" charset="0"/>
              </a:rPr>
              <a:t>compte personnel de formation (</a:t>
            </a:r>
            <a:r>
              <a:rPr lang="fr-FR" sz="2400" b="1" i="1" dirty="0" smtClean="0">
                <a:latin typeface="Arial Nova Cond Light" panose="020B0306020202020204" pitchFamily="34" charset="0"/>
              </a:rPr>
              <a:t>CPF)</a:t>
            </a:r>
          </a:p>
          <a:p>
            <a:pPr algn="ctr"/>
            <a:r>
              <a:rPr lang="fr-FR" sz="2400" b="1" i="1" dirty="0" smtClean="0">
                <a:latin typeface="Arial Nova Cond Light" panose="020B0306020202020204" pitchFamily="34" charset="0"/>
              </a:rPr>
              <a:t>et </a:t>
            </a:r>
            <a:r>
              <a:rPr lang="fr-FR" sz="2400" b="1" i="1" dirty="0">
                <a:latin typeface="Arial Nova Cond Light" panose="020B0306020202020204" pitchFamily="34" charset="0"/>
              </a:rPr>
              <a:t>le compte d’engagement citoyen (CEC).</a:t>
            </a:r>
            <a:endParaRPr lang="fr-FR" b="1" i="1" dirty="0" smtClean="0"/>
          </a:p>
        </p:txBody>
      </p:sp>
      <p:graphicFrame>
        <p:nvGraphicFramePr>
          <p:cNvPr id="6" name="Diagramme 5"/>
          <p:cNvGraphicFramePr/>
          <p:nvPr>
            <p:extLst>
              <p:ext uri="{D42A27DB-BD31-4B8C-83A1-F6EECF244321}">
                <p14:modId xmlns:p14="http://schemas.microsoft.com/office/powerpoint/2010/main" val="2190115553"/>
              </p:ext>
            </p:extLst>
          </p:nvPr>
        </p:nvGraphicFramePr>
        <p:xfrm>
          <a:off x="317500" y="1130300"/>
          <a:ext cx="8444971" cy="2354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33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240" y="2071539"/>
            <a:ext cx="8757920" cy="1165747"/>
          </a:xfrm>
          <a:prstGeom prst="rect">
            <a:avLst/>
          </a:prstGeom>
        </p:spPr>
        <p:txBody>
          <a:bodyPr/>
          <a:lstStyle/>
          <a:p>
            <a:pPr marL="0" indent="0" algn="ctr">
              <a:buNone/>
            </a:pPr>
            <a:r>
              <a:rPr lang="fr-FR" dirty="0" smtClean="0">
                <a:solidFill>
                  <a:schemeClr val="tx1"/>
                </a:solidFill>
                <a:latin typeface="Arial Nova Cond" panose="020B0506020202020204" pitchFamily="34" charset="0"/>
              </a:rPr>
              <a:t>1) </a:t>
            </a:r>
            <a:r>
              <a:rPr lang="fr-FR" u="sng" dirty="0" smtClean="0">
                <a:solidFill>
                  <a:schemeClr val="tx1"/>
                </a:solidFill>
                <a:latin typeface="Arial Nova Cond" panose="020B0506020202020204" pitchFamily="34" charset="0"/>
              </a:rPr>
              <a:t>CEC</a:t>
            </a:r>
            <a:r>
              <a:rPr lang="fr-FR" dirty="0" smtClean="0">
                <a:solidFill>
                  <a:schemeClr val="tx1"/>
                </a:solidFill>
                <a:latin typeface="Arial Nova Cond" panose="020B0506020202020204" pitchFamily="34" charset="0"/>
              </a:rPr>
              <a:t> : Compte Engagement Citoyen</a:t>
            </a:r>
            <a:endParaRPr lang="fr-FR" dirty="0">
              <a:solidFill>
                <a:schemeClr val="tx1"/>
              </a:solidFill>
              <a:latin typeface="Arial Nova Cond" panose="020B0506020202020204" pitchFamily="34" charset="0"/>
            </a:endParaRPr>
          </a:p>
        </p:txBody>
      </p:sp>
      <p:sp>
        <p:nvSpPr>
          <p:cNvPr id="5" name="Rectangle 4"/>
          <p:cNvSpPr/>
          <p:nvPr/>
        </p:nvSpPr>
        <p:spPr>
          <a:xfrm>
            <a:off x="225630" y="3654049"/>
            <a:ext cx="8128315" cy="2031325"/>
          </a:xfrm>
          <a:prstGeom prst="rect">
            <a:avLst/>
          </a:prstGeom>
        </p:spPr>
        <p:txBody>
          <a:bodyPr wrap="square">
            <a:spAutoFit/>
          </a:bodyPr>
          <a:lstStyle/>
          <a:p>
            <a:pPr marL="285750" indent="-285750" algn="just">
              <a:buFont typeface="Arial" panose="020B0604020202020204" pitchFamily="34" charset="0"/>
              <a:buChar char="•"/>
            </a:pPr>
            <a:r>
              <a:rPr lang="fr-FR" i="1" dirty="0">
                <a:latin typeface="Arial Nova Light" panose="020B0304020202020204" pitchFamily="34" charset="0"/>
              </a:rPr>
              <a:t>Loi n</a:t>
            </a:r>
            <a:r>
              <a:rPr lang="fr-FR" i="1" dirty="0" smtClean="0">
                <a:latin typeface="Arial Nova Light" panose="020B0304020202020204" pitchFamily="34" charset="0"/>
              </a:rPr>
              <a:t>° 84-594 </a:t>
            </a:r>
            <a:r>
              <a:rPr lang="fr-FR" i="1" dirty="0">
                <a:latin typeface="Arial Nova Light" panose="020B0304020202020204" pitchFamily="34" charset="0"/>
              </a:rPr>
              <a:t>du 12 juillet 1984 relative à la formation des agents de la fonction publique territoriale</a:t>
            </a:r>
          </a:p>
          <a:p>
            <a:pPr marL="285750" indent="-285750" algn="just">
              <a:buFont typeface="Arial" panose="020B0604020202020204" pitchFamily="34" charset="0"/>
              <a:buChar char="•"/>
            </a:pPr>
            <a:r>
              <a:rPr lang="fr-FR" i="1" dirty="0" smtClean="0">
                <a:latin typeface="Arial Nova Light" panose="020B0304020202020204" pitchFamily="34" charset="0"/>
              </a:rPr>
              <a:t>Décret n° 2017-928 du 6 mai 2017 relatif à la mise en œuvre du compte personnel d’activité dans la fonction publique et à la formation professionnelle tout au long de la vie </a:t>
            </a:r>
          </a:p>
          <a:p>
            <a:pPr marL="285750" indent="-285750" algn="just">
              <a:buFont typeface="Arial" panose="020B0604020202020204" pitchFamily="34" charset="0"/>
              <a:buChar char="•"/>
            </a:pPr>
            <a:r>
              <a:rPr lang="fr-FR" i="1" dirty="0" smtClean="0">
                <a:latin typeface="Arial Nova Light" panose="020B0304020202020204" pitchFamily="34" charset="0"/>
              </a:rPr>
              <a:t>Circulaire du Ministère de la Fonction Publique RDFF1713973C du 10 mai 2017 </a:t>
            </a:r>
            <a:endParaRPr lang="fr-FR" i="1" dirty="0">
              <a:latin typeface="Arial Nova Light" panose="020B0304020202020204" pitchFamily="34" charset="0"/>
            </a:endParaRPr>
          </a:p>
        </p:txBody>
      </p:sp>
    </p:spTree>
    <p:extLst>
      <p:ext uri="{BB962C8B-B14F-4D97-AF65-F5344CB8AC3E}">
        <p14:creationId xmlns:p14="http://schemas.microsoft.com/office/powerpoint/2010/main" val="2674204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849484114"/>
              </p:ext>
            </p:extLst>
          </p:nvPr>
        </p:nvGraphicFramePr>
        <p:xfrm>
          <a:off x="203200" y="152400"/>
          <a:ext cx="8696959" cy="6182572"/>
        </p:xfrm>
        <a:graphic>
          <a:graphicData uri="http://schemas.openxmlformats.org/drawingml/2006/table">
            <a:tbl>
              <a:tblPr firstRow="1" firstCol="1" bandRow="1">
                <a:tableStyleId>{5C22544A-7EE6-4342-B048-85BDC9FD1C3A}</a:tableStyleId>
              </a:tblPr>
              <a:tblGrid>
                <a:gridCol w="1635598">
                  <a:extLst>
                    <a:ext uri="{9D8B030D-6E8A-4147-A177-3AD203B41FA5}">
                      <a16:colId xmlns:a16="http://schemas.microsoft.com/office/drawing/2014/main" val="20000"/>
                    </a:ext>
                  </a:extLst>
                </a:gridCol>
                <a:gridCol w="7061361">
                  <a:extLst>
                    <a:ext uri="{9D8B030D-6E8A-4147-A177-3AD203B41FA5}">
                      <a16:colId xmlns:a16="http://schemas.microsoft.com/office/drawing/2014/main" val="20001"/>
                    </a:ext>
                  </a:extLst>
                </a:gridCol>
              </a:tblGrid>
              <a:tr h="196850">
                <a:tc gridSpan="2">
                  <a:txBody>
                    <a:bodyPr/>
                    <a:lstStyle/>
                    <a:p>
                      <a:pPr algn="ctr">
                        <a:lnSpc>
                          <a:spcPct val="115000"/>
                        </a:lnSpc>
                        <a:spcAft>
                          <a:spcPts val="0"/>
                        </a:spcAft>
                      </a:pPr>
                      <a:r>
                        <a:rPr lang="fr-FR" sz="2400" dirty="0">
                          <a:effectLst/>
                          <a:latin typeface="Arial Nova Cond Light" panose="020B0306020202020204" pitchFamily="34" charset="0"/>
                        </a:rPr>
                        <a:t>CEC (Compte Engagement Citoyen)</a:t>
                      </a:r>
                      <a:endParaRPr lang="fr-FR" sz="2400" dirty="0">
                        <a:solidFill>
                          <a:srgbClr val="000000"/>
                        </a:solidFill>
                        <a:effectLst/>
                        <a:latin typeface="Arial Nova Cond Light" panose="020B0306020202020204" pitchFamily="34" charset="0"/>
                        <a:ea typeface="Calibri"/>
                        <a:cs typeface="Times New Roman"/>
                      </a:endParaRPr>
                    </a:p>
                  </a:txBody>
                  <a:tcPr marL="55518" marR="55518" marT="0" marB="0"/>
                </a:tc>
                <a:tc hMerge="1">
                  <a:txBody>
                    <a:bodyPr/>
                    <a:lstStyle/>
                    <a:p>
                      <a:endParaRPr lang="fr-FR"/>
                    </a:p>
                  </a:txBody>
                  <a:tcPr/>
                </a:tc>
                <a:extLst>
                  <a:ext uri="{0D108BD9-81ED-4DB2-BD59-A6C34878D82A}">
                    <a16:rowId xmlns:a16="http://schemas.microsoft.com/office/drawing/2014/main" val="10000"/>
                  </a:ext>
                </a:extLst>
              </a:tr>
              <a:tr h="393699">
                <a:tc>
                  <a:txBody>
                    <a:bodyPr/>
                    <a:lstStyle/>
                    <a:p>
                      <a:pPr>
                        <a:lnSpc>
                          <a:spcPct val="115000"/>
                        </a:lnSpc>
                        <a:spcAft>
                          <a:spcPts val="0"/>
                        </a:spcAft>
                      </a:pPr>
                      <a:r>
                        <a:rPr lang="fr-FR" sz="1600">
                          <a:effectLst/>
                          <a:latin typeface="Arial Nova Cond Light" panose="020B0306020202020204" pitchFamily="34" charset="0"/>
                        </a:rPr>
                        <a:t>Objet </a:t>
                      </a:r>
                      <a:endParaRPr lang="fr-FR" sz="1600">
                        <a:solidFill>
                          <a:srgbClr val="000000"/>
                        </a:solidFill>
                        <a:effectLst/>
                        <a:latin typeface="Arial Nova Cond Light" panose="020B0306020202020204" pitchFamily="34" charset="0"/>
                        <a:ea typeface="Calibri"/>
                        <a:cs typeface="Times New Roman"/>
                      </a:endParaRPr>
                    </a:p>
                  </a:txBody>
                  <a:tcPr marL="55518" marR="55518" marT="0" marB="0" anchor="ctr"/>
                </a:tc>
                <a:tc>
                  <a:txBody>
                    <a:bodyPr/>
                    <a:lstStyle/>
                    <a:p>
                      <a:pPr>
                        <a:lnSpc>
                          <a:spcPct val="115000"/>
                        </a:lnSpc>
                        <a:spcAft>
                          <a:spcPts val="0"/>
                        </a:spcAft>
                      </a:pPr>
                      <a:r>
                        <a:rPr lang="fr-FR" sz="1200">
                          <a:effectLst/>
                          <a:latin typeface="Arial Nova Cond Light" panose="020B0306020202020204" pitchFamily="34" charset="0"/>
                        </a:rPr>
                        <a:t>Permet une valorisation des activités citoyennes, bénévoles ou de volontariat de l’agent par l’obtention de droits à formation supplémentaires à ceux acquis au titre du Compte Personnel de formation</a:t>
                      </a:r>
                      <a:endParaRPr lang="fr-FR" sz="1200">
                        <a:solidFill>
                          <a:srgbClr val="000000"/>
                        </a:solidFill>
                        <a:effectLst/>
                        <a:latin typeface="Arial Nova Cond Light" panose="020B0306020202020204" pitchFamily="34" charset="0"/>
                        <a:ea typeface="Calibri"/>
                        <a:cs typeface="Times New Roman"/>
                      </a:endParaRPr>
                    </a:p>
                  </a:txBody>
                  <a:tcPr marL="55518" marR="55518" marT="0" marB="0"/>
                </a:tc>
                <a:extLst>
                  <a:ext uri="{0D108BD9-81ED-4DB2-BD59-A6C34878D82A}">
                    <a16:rowId xmlns:a16="http://schemas.microsoft.com/office/drawing/2014/main" val="10001"/>
                  </a:ext>
                </a:extLst>
              </a:tr>
              <a:tr h="787400">
                <a:tc>
                  <a:txBody>
                    <a:bodyPr/>
                    <a:lstStyle/>
                    <a:p>
                      <a:pPr>
                        <a:lnSpc>
                          <a:spcPct val="115000"/>
                        </a:lnSpc>
                        <a:spcAft>
                          <a:spcPts val="0"/>
                        </a:spcAft>
                      </a:pPr>
                      <a:r>
                        <a:rPr lang="fr-FR" sz="1600">
                          <a:effectLst/>
                          <a:latin typeface="Arial Nova Cond Light" panose="020B0306020202020204" pitchFamily="34" charset="0"/>
                        </a:rPr>
                        <a:t>Bénéficiaires </a:t>
                      </a:r>
                      <a:endParaRPr lang="fr-FR" sz="1600">
                        <a:solidFill>
                          <a:srgbClr val="000000"/>
                        </a:solidFill>
                        <a:effectLst/>
                        <a:latin typeface="Arial Nova Cond Light" panose="020B0306020202020204" pitchFamily="34" charset="0"/>
                        <a:ea typeface="Calibri"/>
                        <a:cs typeface="Times New Roman"/>
                      </a:endParaRPr>
                    </a:p>
                  </a:txBody>
                  <a:tcPr marL="55518" marR="55518" marT="0" marB="0" anchor="ctr"/>
                </a:tc>
                <a:tc>
                  <a:txBody>
                    <a:bodyPr/>
                    <a:lstStyle/>
                    <a:p>
                      <a:pPr>
                        <a:lnSpc>
                          <a:spcPct val="115000"/>
                        </a:lnSpc>
                        <a:spcAft>
                          <a:spcPts val="0"/>
                        </a:spcAft>
                      </a:pPr>
                      <a:r>
                        <a:rPr lang="fr-FR" sz="1200">
                          <a:effectLst/>
                          <a:latin typeface="Arial Nova Cond Light" panose="020B0306020202020204" pitchFamily="34" charset="0"/>
                        </a:rPr>
                        <a:t>Tous les agents de la fonction publique :</a:t>
                      </a:r>
                    </a:p>
                    <a:p>
                      <a:pPr marL="342900" lvl="0" indent="-342900">
                        <a:lnSpc>
                          <a:spcPct val="115000"/>
                        </a:lnSpc>
                        <a:spcAft>
                          <a:spcPts val="0"/>
                        </a:spcAft>
                        <a:buFont typeface="Symbol"/>
                        <a:buChar char=""/>
                      </a:pPr>
                      <a:r>
                        <a:rPr lang="fr-FR" sz="1200">
                          <a:effectLst/>
                          <a:latin typeface="Arial Nova Cond Light" panose="020B0306020202020204" pitchFamily="34" charset="0"/>
                        </a:rPr>
                        <a:t>fonctionnaires titulaires ou stagiaires,</a:t>
                      </a:r>
                    </a:p>
                    <a:p>
                      <a:pPr marL="342900" lvl="0" indent="-342900">
                        <a:lnSpc>
                          <a:spcPct val="115000"/>
                        </a:lnSpc>
                        <a:spcAft>
                          <a:spcPts val="0"/>
                        </a:spcAft>
                        <a:buFont typeface="Symbol"/>
                        <a:buChar char=""/>
                      </a:pPr>
                      <a:r>
                        <a:rPr lang="fr-FR" sz="1200">
                          <a:effectLst/>
                          <a:latin typeface="Arial Nova Cond Light" panose="020B0306020202020204" pitchFamily="34" charset="0"/>
                        </a:rPr>
                        <a:t>agents contractuels (emploi permanent ou non, temps complet ou non, CDD ou CDI)</a:t>
                      </a:r>
                    </a:p>
                    <a:p>
                      <a:pPr marL="342900" lvl="0" indent="-342900">
                        <a:lnSpc>
                          <a:spcPct val="115000"/>
                        </a:lnSpc>
                        <a:spcAft>
                          <a:spcPts val="0"/>
                        </a:spcAft>
                        <a:buFont typeface="Symbol"/>
                        <a:buChar char=""/>
                      </a:pPr>
                      <a:r>
                        <a:rPr lang="fr-FR" sz="1200">
                          <a:effectLst/>
                          <a:latin typeface="Arial Nova Cond Light" panose="020B0306020202020204" pitchFamily="34" charset="0"/>
                        </a:rPr>
                        <a:t>apprentis (dès 15 ans) et contrats aidés</a:t>
                      </a:r>
                      <a:endParaRPr lang="fr-FR" sz="1200">
                        <a:solidFill>
                          <a:srgbClr val="000000"/>
                        </a:solidFill>
                        <a:effectLst/>
                        <a:latin typeface="Arial Nova Cond Light" panose="020B0306020202020204" pitchFamily="34" charset="0"/>
                        <a:ea typeface="Calibri"/>
                        <a:cs typeface="Times New Roman"/>
                      </a:endParaRPr>
                    </a:p>
                  </a:txBody>
                  <a:tcPr marL="55518" marR="55518" marT="0" marB="0"/>
                </a:tc>
                <a:extLst>
                  <a:ext uri="{0D108BD9-81ED-4DB2-BD59-A6C34878D82A}">
                    <a16:rowId xmlns:a16="http://schemas.microsoft.com/office/drawing/2014/main" val="10002"/>
                  </a:ext>
                </a:extLst>
              </a:tr>
              <a:tr h="782992">
                <a:tc>
                  <a:txBody>
                    <a:bodyPr/>
                    <a:lstStyle/>
                    <a:p>
                      <a:pPr>
                        <a:lnSpc>
                          <a:spcPct val="115000"/>
                        </a:lnSpc>
                        <a:spcAft>
                          <a:spcPts val="0"/>
                        </a:spcAft>
                      </a:pPr>
                      <a:r>
                        <a:rPr lang="fr-FR" sz="1600" dirty="0">
                          <a:effectLst/>
                          <a:latin typeface="Arial Nova Cond Light" panose="020B0306020202020204" pitchFamily="34" charset="0"/>
                        </a:rPr>
                        <a:t>Formations </a:t>
                      </a:r>
                      <a:r>
                        <a:rPr lang="fr-FR" sz="1600" dirty="0" smtClean="0">
                          <a:effectLst/>
                          <a:latin typeface="Arial Nova Cond Light" panose="020B0306020202020204" pitchFamily="34" charset="0"/>
                        </a:rPr>
                        <a:t>demandées</a:t>
                      </a:r>
                      <a:endParaRPr lang="fr-FR" sz="1600" dirty="0">
                        <a:solidFill>
                          <a:srgbClr val="000000"/>
                        </a:solidFill>
                        <a:effectLst/>
                        <a:latin typeface="Arial Nova Cond Light" panose="020B0306020202020204" pitchFamily="34" charset="0"/>
                        <a:ea typeface="Calibri"/>
                        <a:cs typeface="Times New Roman"/>
                      </a:endParaRPr>
                    </a:p>
                  </a:txBody>
                  <a:tcPr marL="55518" marR="55518" marT="0" marB="0" anchor="ctr"/>
                </a:tc>
                <a:tc>
                  <a:txBody>
                    <a:bodyPr/>
                    <a:lstStyle/>
                    <a:p>
                      <a:pPr>
                        <a:lnSpc>
                          <a:spcPct val="115000"/>
                        </a:lnSpc>
                        <a:spcAft>
                          <a:spcPts val="0"/>
                        </a:spcAft>
                      </a:pPr>
                      <a:r>
                        <a:rPr lang="fr-FR" sz="1200" dirty="0">
                          <a:effectLst/>
                          <a:latin typeface="Arial Nova Cond Light" panose="020B0306020202020204" pitchFamily="34" charset="0"/>
                        </a:rPr>
                        <a:t>Les heures acquises au titre du CEC peuvent être utilisées pour suivre :</a:t>
                      </a:r>
                    </a:p>
                    <a:p>
                      <a:pPr marL="342900" lvl="0" indent="-342900">
                        <a:lnSpc>
                          <a:spcPct val="115000"/>
                        </a:lnSpc>
                        <a:spcAft>
                          <a:spcPts val="0"/>
                        </a:spcAft>
                        <a:buFont typeface="Symbol"/>
                        <a:buChar char=""/>
                      </a:pPr>
                      <a:r>
                        <a:rPr lang="fr-FR" sz="1200" dirty="0">
                          <a:effectLst/>
                          <a:latin typeface="Arial Nova Cond Light" panose="020B0306020202020204" pitchFamily="34" charset="0"/>
                        </a:rPr>
                        <a:t>Une formation ayant trait à l’engagement citoyen article L5151-9 (juste les heures du CEC et pas celle du CPF).</a:t>
                      </a:r>
                    </a:p>
                    <a:p>
                      <a:pPr marL="342900" lvl="0" indent="-342900">
                        <a:lnSpc>
                          <a:spcPct val="115000"/>
                        </a:lnSpc>
                        <a:spcAft>
                          <a:spcPts val="0"/>
                        </a:spcAft>
                        <a:buFont typeface="Symbol"/>
                        <a:buChar char=""/>
                      </a:pPr>
                      <a:r>
                        <a:rPr lang="fr-FR" sz="1200" dirty="0">
                          <a:effectLst/>
                          <a:latin typeface="Arial Nova Cond Light" panose="020B0306020202020204" pitchFamily="34" charset="0"/>
                        </a:rPr>
                        <a:t>Une formation nécessaire à la mise en œuvre du projet professionnel de l’agent</a:t>
                      </a:r>
                      <a:endParaRPr lang="fr-FR" sz="1200" dirty="0">
                        <a:solidFill>
                          <a:srgbClr val="000000"/>
                        </a:solidFill>
                        <a:effectLst/>
                        <a:latin typeface="Arial Nova Cond Light" panose="020B0306020202020204" pitchFamily="34" charset="0"/>
                        <a:ea typeface="Calibri"/>
                        <a:cs typeface="Times New Roman"/>
                      </a:endParaRPr>
                    </a:p>
                  </a:txBody>
                  <a:tcPr marL="55518" marR="55518" marT="0" marB="0"/>
                </a:tc>
                <a:extLst>
                  <a:ext uri="{0D108BD9-81ED-4DB2-BD59-A6C34878D82A}">
                    <a16:rowId xmlns:a16="http://schemas.microsoft.com/office/drawing/2014/main" val="10003"/>
                  </a:ext>
                </a:extLst>
              </a:tr>
              <a:tr h="501232">
                <a:tc>
                  <a:txBody>
                    <a:bodyPr/>
                    <a:lstStyle/>
                    <a:p>
                      <a:pPr>
                        <a:lnSpc>
                          <a:spcPct val="115000"/>
                        </a:lnSpc>
                        <a:spcAft>
                          <a:spcPts val="0"/>
                        </a:spcAft>
                      </a:pPr>
                      <a:r>
                        <a:rPr lang="fr-FR" sz="1600">
                          <a:effectLst/>
                          <a:latin typeface="Arial Nova Cond Light" panose="020B0306020202020204" pitchFamily="34" charset="0"/>
                        </a:rPr>
                        <a:t>Modalités </a:t>
                      </a:r>
                      <a:endParaRPr lang="fr-FR" sz="1600">
                        <a:solidFill>
                          <a:srgbClr val="000000"/>
                        </a:solidFill>
                        <a:effectLst/>
                        <a:latin typeface="Arial Nova Cond Light" panose="020B0306020202020204" pitchFamily="34" charset="0"/>
                        <a:ea typeface="Calibri"/>
                        <a:cs typeface="Times New Roman"/>
                      </a:endParaRPr>
                    </a:p>
                  </a:txBody>
                  <a:tcPr marL="55518" marR="55518" marT="0" marB="0" anchor="ctr"/>
                </a:tc>
                <a:tc>
                  <a:txBody>
                    <a:bodyPr/>
                    <a:lstStyle/>
                    <a:p>
                      <a:pPr>
                        <a:lnSpc>
                          <a:spcPct val="115000"/>
                        </a:lnSpc>
                        <a:spcAft>
                          <a:spcPts val="0"/>
                        </a:spcAft>
                      </a:pPr>
                      <a:r>
                        <a:rPr lang="fr-FR" sz="1200" dirty="0">
                          <a:effectLst/>
                          <a:latin typeface="Arial Nova Cond Light" panose="020B0306020202020204" pitchFamily="34" charset="0"/>
                        </a:rPr>
                        <a:t>Le Compte d’Engagement Citoyen reste ouvert tout au long de la vie et est fermé au décès de son titulaire</a:t>
                      </a:r>
                    </a:p>
                    <a:p>
                      <a:pPr>
                        <a:lnSpc>
                          <a:spcPct val="115000"/>
                        </a:lnSpc>
                        <a:spcAft>
                          <a:spcPts val="0"/>
                        </a:spcAft>
                      </a:pPr>
                      <a:r>
                        <a:rPr lang="fr-FR" sz="1200" dirty="0">
                          <a:effectLst/>
                          <a:latin typeface="Arial Nova Cond Light" panose="020B0306020202020204" pitchFamily="34" charset="0"/>
                        </a:rPr>
                        <a:t>L</a:t>
                      </a:r>
                      <a:r>
                        <a:rPr lang="fr-FR" sz="1200" dirty="0" smtClean="0">
                          <a:effectLst/>
                          <a:latin typeface="Arial Nova Cond Light" panose="020B0306020202020204" pitchFamily="34" charset="0"/>
                        </a:rPr>
                        <a:t>’ agent peut acquérir un maximum de 20H  </a:t>
                      </a:r>
                      <a:r>
                        <a:rPr lang="fr-FR" sz="1200" dirty="0">
                          <a:effectLst/>
                          <a:latin typeface="Arial Nova Cond Light" panose="020B0306020202020204" pitchFamily="34" charset="0"/>
                        </a:rPr>
                        <a:t>par an dans une limite d’un plafond </a:t>
                      </a:r>
                      <a:r>
                        <a:rPr lang="fr-FR" sz="1200" dirty="0" smtClean="0">
                          <a:effectLst/>
                          <a:latin typeface="Arial Nova Cond Light" panose="020B0306020202020204" pitchFamily="34" charset="0"/>
                        </a:rPr>
                        <a:t>de</a:t>
                      </a:r>
                      <a:r>
                        <a:rPr lang="fr-FR" sz="1200" baseline="0" dirty="0" smtClean="0">
                          <a:effectLst/>
                          <a:latin typeface="Arial Nova Cond Light" panose="020B0306020202020204" pitchFamily="34" charset="0"/>
                        </a:rPr>
                        <a:t> 60H </a:t>
                      </a:r>
                      <a:r>
                        <a:rPr lang="fr-FR" sz="1200" dirty="0" smtClean="0">
                          <a:effectLst/>
                          <a:latin typeface="Arial Nova Cond Light" panose="020B0306020202020204" pitchFamily="34" charset="0"/>
                        </a:rPr>
                        <a:t> en </a:t>
                      </a:r>
                      <a:r>
                        <a:rPr lang="fr-FR" sz="1200" dirty="0">
                          <a:effectLst/>
                          <a:latin typeface="Arial Nova Cond Light" panose="020B0306020202020204" pitchFamily="34" charset="0"/>
                        </a:rPr>
                        <a:t>tout sur le compte. </a:t>
                      </a:r>
                      <a:endParaRPr lang="fr-FR" sz="1200" dirty="0" smtClean="0">
                        <a:effectLst/>
                        <a:latin typeface="Arial Nova Cond Light" panose="020B0306020202020204" pitchFamily="34" charset="0"/>
                      </a:endParaRPr>
                    </a:p>
                  </a:txBody>
                  <a:tcPr marL="55518" marR="55518" marT="0" marB="0"/>
                </a:tc>
                <a:extLst>
                  <a:ext uri="{0D108BD9-81ED-4DB2-BD59-A6C34878D82A}">
                    <a16:rowId xmlns:a16="http://schemas.microsoft.com/office/drawing/2014/main" val="10004"/>
                  </a:ext>
                </a:extLst>
              </a:tr>
              <a:tr h="787400">
                <a:tc>
                  <a:txBody>
                    <a:bodyPr/>
                    <a:lstStyle/>
                    <a:p>
                      <a:pPr>
                        <a:lnSpc>
                          <a:spcPct val="115000"/>
                        </a:lnSpc>
                        <a:spcAft>
                          <a:spcPts val="0"/>
                        </a:spcAft>
                      </a:pPr>
                      <a:r>
                        <a:rPr lang="fr-FR" sz="1600">
                          <a:effectLst/>
                          <a:latin typeface="Arial Nova Cond Light" panose="020B0306020202020204" pitchFamily="34" charset="0"/>
                        </a:rPr>
                        <a:t>Activités prises en compte</a:t>
                      </a:r>
                      <a:endParaRPr lang="fr-FR" sz="1600">
                        <a:solidFill>
                          <a:srgbClr val="000000"/>
                        </a:solidFill>
                        <a:effectLst/>
                        <a:latin typeface="Arial Nova Cond Light" panose="020B0306020202020204" pitchFamily="34" charset="0"/>
                        <a:ea typeface="Calibri"/>
                        <a:cs typeface="Times New Roman"/>
                      </a:endParaRPr>
                    </a:p>
                  </a:txBody>
                  <a:tcPr marL="55518" marR="55518" marT="0" marB="0" anchor="ctr"/>
                </a:tc>
                <a:tc>
                  <a:txBody>
                    <a:bodyPr/>
                    <a:lstStyle/>
                    <a:p>
                      <a:pPr>
                        <a:lnSpc>
                          <a:spcPct val="115000"/>
                        </a:lnSpc>
                        <a:spcAft>
                          <a:spcPts val="0"/>
                        </a:spcAft>
                      </a:pPr>
                      <a:r>
                        <a:rPr lang="fr-FR" sz="1200" dirty="0">
                          <a:effectLst/>
                          <a:latin typeface="Arial Nova Cond Light" panose="020B0306020202020204" pitchFamily="34" charset="0"/>
                        </a:rPr>
                        <a:t>Les activités bénévoles ou de volontariat permettant d'acquérir les 20 heures inscrites sur le compte d’engagement citoyen (CEC) sont au nombre de 8 (Le service civique, réserve militaire, réserve civile de la police nationale, réserve sanitaire, activité de maître d’apprentissage, activités de bénévolat associatif, volontariat dans le corps des sapeurs-pompiers, la réserve civique et ses </a:t>
                      </a:r>
                      <a:r>
                        <a:rPr lang="fr-FR" sz="1200" dirty="0" smtClean="0">
                          <a:effectLst/>
                          <a:latin typeface="Arial Nova Cond Light" panose="020B0306020202020204" pitchFamily="34" charset="0"/>
                        </a:rPr>
                        <a:t>thématiques)</a:t>
                      </a:r>
                      <a:endParaRPr lang="fr-FR" sz="1200" dirty="0">
                        <a:solidFill>
                          <a:srgbClr val="000000"/>
                        </a:solidFill>
                        <a:effectLst/>
                        <a:latin typeface="Arial Nova Cond Light" panose="020B0306020202020204" pitchFamily="34" charset="0"/>
                        <a:ea typeface="Calibri"/>
                        <a:cs typeface="Times New Roman"/>
                      </a:endParaRPr>
                    </a:p>
                  </a:txBody>
                  <a:tcPr marL="55518" marR="55518" marT="0" marB="0"/>
                </a:tc>
                <a:extLst>
                  <a:ext uri="{0D108BD9-81ED-4DB2-BD59-A6C34878D82A}">
                    <a16:rowId xmlns:a16="http://schemas.microsoft.com/office/drawing/2014/main" val="10005"/>
                  </a:ext>
                </a:extLst>
              </a:tr>
              <a:tr h="2374604">
                <a:tc>
                  <a:txBody>
                    <a:bodyPr/>
                    <a:lstStyle/>
                    <a:p>
                      <a:pPr>
                        <a:lnSpc>
                          <a:spcPct val="115000"/>
                        </a:lnSpc>
                        <a:spcAft>
                          <a:spcPts val="0"/>
                        </a:spcAft>
                      </a:pPr>
                      <a:r>
                        <a:rPr lang="fr-FR" sz="1600" dirty="0">
                          <a:effectLst/>
                          <a:latin typeface="Arial Nova Cond Light" panose="020B0306020202020204" pitchFamily="34" charset="0"/>
                        </a:rPr>
                        <a:t>Déclaration des activités</a:t>
                      </a:r>
                      <a:endParaRPr lang="fr-FR" sz="1600" dirty="0">
                        <a:solidFill>
                          <a:srgbClr val="000000"/>
                        </a:solidFill>
                        <a:effectLst/>
                        <a:latin typeface="Arial Nova Cond Light" panose="020B0306020202020204" pitchFamily="34" charset="0"/>
                        <a:ea typeface="Calibri"/>
                        <a:cs typeface="Times New Roman"/>
                      </a:endParaRPr>
                    </a:p>
                  </a:txBody>
                  <a:tcPr marL="55518" marR="55518" marT="0" marB="0" anchor="ctr"/>
                </a:tc>
                <a:tc>
                  <a:txBody>
                    <a:bodyPr/>
                    <a:lstStyle/>
                    <a:p>
                      <a:pPr>
                        <a:lnSpc>
                          <a:spcPct val="115000"/>
                        </a:lnSpc>
                        <a:spcAft>
                          <a:spcPts val="0"/>
                        </a:spcAft>
                      </a:pPr>
                      <a:r>
                        <a:rPr lang="fr-FR" sz="1200" dirty="0">
                          <a:effectLst/>
                          <a:latin typeface="Arial Nova Cond Light" panose="020B0306020202020204" pitchFamily="34" charset="0"/>
                        </a:rPr>
                        <a:t>L’organisme compétent va déclarer le bénéficiaire auprès de la Caisse des dépôts et consignations au début de l’année suivant l’année ou la personne a exercé l’activité (sauf pour les activités de bénévolat associatif).</a:t>
                      </a:r>
                    </a:p>
                    <a:p>
                      <a:pPr marL="342900" lvl="0" indent="-342900">
                        <a:lnSpc>
                          <a:spcPct val="115000"/>
                        </a:lnSpc>
                        <a:spcAft>
                          <a:spcPts val="0"/>
                        </a:spcAft>
                        <a:buFont typeface="Symbol"/>
                        <a:buChar char=""/>
                      </a:pPr>
                      <a:r>
                        <a:rPr lang="fr-FR" sz="1200" dirty="0" smtClean="0">
                          <a:effectLst/>
                          <a:latin typeface="Arial Nova Cond Light" panose="020B0306020202020204" pitchFamily="34" charset="0"/>
                        </a:rPr>
                        <a:t>Réserve </a:t>
                      </a:r>
                      <a:r>
                        <a:rPr lang="fr-FR" sz="1200" dirty="0">
                          <a:effectLst/>
                          <a:latin typeface="Arial Nova Cond Light" panose="020B0306020202020204" pitchFamily="34" charset="0"/>
                        </a:rPr>
                        <a:t>militaire opérationnelle : Ministre chargé de la défense ou Ministre chargé de </a:t>
                      </a:r>
                      <a:r>
                        <a:rPr lang="fr-FR" sz="1200" dirty="0" smtClean="0">
                          <a:effectLst/>
                          <a:latin typeface="Arial Nova Cond Light" panose="020B0306020202020204" pitchFamily="34" charset="0"/>
                        </a:rPr>
                        <a:t>l’Intérieur</a:t>
                      </a:r>
                    </a:p>
                    <a:p>
                      <a:pPr marL="342900" marR="0" lvl="0" indent="-342900" algn="l" defTabSz="457200" rtl="0" eaLnBrk="1" fontAlgn="auto" latinLnBrk="0" hangingPunct="1">
                        <a:lnSpc>
                          <a:spcPct val="115000"/>
                        </a:lnSpc>
                        <a:spcBef>
                          <a:spcPts val="0"/>
                        </a:spcBef>
                        <a:spcAft>
                          <a:spcPts val="0"/>
                        </a:spcAft>
                        <a:buClrTx/>
                        <a:buSzTx/>
                        <a:buFont typeface="Symbol"/>
                        <a:buChar char=""/>
                        <a:tabLst/>
                        <a:defRPr/>
                      </a:pPr>
                      <a:r>
                        <a:rPr lang="fr-FR" sz="1200" kern="1200" dirty="0" smtClean="0">
                          <a:solidFill>
                            <a:schemeClr val="dk1"/>
                          </a:solidFill>
                          <a:effectLst/>
                          <a:latin typeface="Arial Nova Cond Light" panose="020B0306020202020204" pitchFamily="34" charset="0"/>
                          <a:ea typeface="+mn-ea"/>
                          <a:cs typeface="+mn-cs"/>
                        </a:rPr>
                        <a:t>Service civique : </a:t>
                      </a:r>
                      <a:r>
                        <a:rPr lang="fr-FR" sz="1200" dirty="0" smtClean="0">
                          <a:effectLst/>
                          <a:latin typeface="Arial Nova Cond Light" panose="020B0306020202020204" pitchFamily="34" charset="0"/>
                        </a:rPr>
                        <a:t>Agence de services et de paiement, Ministre chargé des affaires étrangères, Ministre chargé du commerce extérieur, Agence Business France ou association France Volontaires.</a:t>
                      </a:r>
                    </a:p>
                    <a:p>
                      <a:pPr marL="342900" lvl="0" indent="-342900">
                        <a:lnSpc>
                          <a:spcPct val="115000"/>
                        </a:lnSpc>
                        <a:spcAft>
                          <a:spcPts val="0"/>
                        </a:spcAft>
                        <a:buFont typeface="Symbol"/>
                        <a:buChar char=""/>
                      </a:pPr>
                      <a:r>
                        <a:rPr lang="fr-FR" sz="1200" dirty="0" smtClean="0">
                          <a:effectLst/>
                          <a:latin typeface="Arial Nova Cond Light" panose="020B0306020202020204" pitchFamily="34" charset="0"/>
                        </a:rPr>
                        <a:t>Réserve </a:t>
                      </a:r>
                      <a:r>
                        <a:rPr lang="fr-FR" sz="1200" dirty="0">
                          <a:effectLst/>
                          <a:latin typeface="Arial Nova Cond Light" panose="020B0306020202020204" pitchFamily="34" charset="0"/>
                        </a:rPr>
                        <a:t>communale de sécurité civile : commune, EPCI ou SDIS chargé de la gestion de la réserve communale.</a:t>
                      </a:r>
                    </a:p>
                    <a:p>
                      <a:pPr marL="342900" lvl="0" indent="-342900">
                        <a:lnSpc>
                          <a:spcPct val="115000"/>
                        </a:lnSpc>
                        <a:spcAft>
                          <a:spcPts val="0"/>
                        </a:spcAft>
                        <a:buFont typeface="Symbol"/>
                        <a:buChar char=""/>
                      </a:pPr>
                      <a:r>
                        <a:rPr lang="fr-FR" sz="1200" dirty="0">
                          <a:effectLst/>
                          <a:latin typeface="Arial Nova Cond Light" panose="020B0306020202020204" pitchFamily="34" charset="0"/>
                        </a:rPr>
                        <a:t>Réserve sanitaire : Agence nationale de santé publique</a:t>
                      </a:r>
                    </a:p>
                    <a:p>
                      <a:pPr marL="342900" lvl="0" indent="-342900">
                        <a:lnSpc>
                          <a:spcPct val="115000"/>
                        </a:lnSpc>
                        <a:spcAft>
                          <a:spcPts val="0"/>
                        </a:spcAft>
                        <a:buFont typeface="Symbol"/>
                        <a:buChar char=""/>
                      </a:pPr>
                      <a:r>
                        <a:rPr lang="fr-FR" sz="1200" dirty="0">
                          <a:effectLst/>
                          <a:latin typeface="Arial Nova Cond Light" panose="020B0306020202020204" pitchFamily="34" charset="0"/>
                        </a:rPr>
                        <a:t>Activité de maitre d’apprentissage : employeur du maitre d’apprentissage</a:t>
                      </a:r>
                    </a:p>
                    <a:p>
                      <a:pPr marL="342900" lvl="0" indent="-342900">
                        <a:lnSpc>
                          <a:spcPct val="115000"/>
                        </a:lnSpc>
                        <a:spcAft>
                          <a:spcPts val="0"/>
                        </a:spcAft>
                        <a:buFont typeface="Symbol"/>
                        <a:buChar char=""/>
                      </a:pPr>
                      <a:r>
                        <a:rPr lang="fr-FR" sz="1200" dirty="0">
                          <a:effectLst/>
                          <a:latin typeface="Arial Nova Cond Light" panose="020B0306020202020204" pitchFamily="34" charset="0"/>
                        </a:rPr>
                        <a:t>Sapeur-pompier volontaire : par la commune, le SDIS, EPCI</a:t>
                      </a:r>
                    </a:p>
                    <a:p>
                      <a:pPr>
                        <a:lnSpc>
                          <a:spcPct val="115000"/>
                        </a:lnSpc>
                        <a:spcAft>
                          <a:spcPts val="0"/>
                        </a:spcAft>
                      </a:pPr>
                      <a:r>
                        <a:rPr lang="fr-FR" sz="1200" dirty="0">
                          <a:effectLst/>
                          <a:latin typeface="Arial Nova Cond Light" panose="020B0306020202020204" pitchFamily="34" charset="0"/>
                        </a:rPr>
                        <a:t>Pour les activités de bénévolat associatif, selon la situation de l’agent il devra d’abord se déclarer sur le portail du Compte Personnel d’Activité entre le 1er janvier et le 30 juin de l’année suivant l’année où il </a:t>
                      </a:r>
                      <a:r>
                        <a:rPr lang="fr-FR" sz="1200" dirty="0" smtClean="0">
                          <a:effectLst/>
                          <a:latin typeface="Arial Nova Cond Light" panose="020B0306020202020204" pitchFamily="34" charset="0"/>
                        </a:rPr>
                        <a:t>a exercé ses activités.</a:t>
                      </a:r>
                      <a:endParaRPr lang="fr-FR" sz="1200" dirty="0">
                        <a:solidFill>
                          <a:srgbClr val="000000"/>
                        </a:solidFill>
                        <a:effectLst/>
                        <a:latin typeface="Arial Nova Cond Light" panose="020B0306020202020204" pitchFamily="34" charset="0"/>
                        <a:ea typeface="Calibri"/>
                        <a:cs typeface="Times New Roman"/>
                      </a:endParaRPr>
                    </a:p>
                  </a:txBody>
                  <a:tcPr marL="55518" marR="5551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68045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59659744"/>
              </p:ext>
            </p:extLst>
          </p:nvPr>
        </p:nvGraphicFramePr>
        <p:xfrm>
          <a:off x="254000" y="101600"/>
          <a:ext cx="8595360" cy="6390424"/>
        </p:xfrm>
        <a:graphic>
          <a:graphicData uri="http://schemas.openxmlformats.org/drawingml/2006/table">
            <a:tbl>
              <a:tblPr firstRow="1" firstCol="1" bandRow="1">
                <a:tableStyleId>{5C22544A-7EE6-4342-B048-85BDC9FD1C3A}</a:tableStyleId>
              </a:tblPr>
              <a:tblGrid>
                <a:gridCol w="1616492">
                  <a:extLst>
                    <a:ext uri="{9D8B030D-6E8A-4147-A177-3AD203B41FA5}">
                      <a16:colId xmlns:a16="http://schemas.microsoft.com/office/drawing/2014/main" val="20000"/>
                    </a:ext>
                  </a:extLst>
                </a:gridCol>
                <a:gridCol w="6978868">
                  <a:extLst>
                    <a:ext uri="{9D8B030D-6E8A-4147-A177-3AD203B41FA5}">
                      <a16:colId xmlns:a16="http://schemas.microsoft.com/office/drawing/2014/main" val="20001"/>
                    </a:ext>
                  </a:extLst>
                </a:gridCol>
              </a:tblGrid>
              <a:tr h="207217">
                <a:tc gridSpan="2">
                  <a:txBody>
                    <a:bodyPr/>
                    <a:lstStyle/>
                    <a:p>
                      <a:pPr algn="ctr">
                        <a:lnSpc>
                          <a:spcPct val="115000"/>
                        </a:lnSpc>
                        <a:spcAft>
                          <a:spcPts val="0"/>
                        </a:spcAft>
                      </a:pPr>
                      <a:r>
                        <a:rPr lang="fr-FR" sz="1800" dirty="0">
                          <a:effectLst/>
                          <a:latin typeface="Arial Nova Cond Light" panose="020B0306020202020204" pitchFamily="34" charset="0"/>
                        </a:rPr>
                        <a:t>CEC (Compte Engagement Citoyen)</a:t>
                      </a:r>
                      <a:endParaRPr lang="fr-FR" sz="1800" dirty="0">
                        <a:solidFill>
                          <a:srgbClr val="000000"/>
                        </a:solidFill>
                        <a:effectLst/>
                        <a:latin typeface="Arial Nova Cond Light" panose="020B0306020202020204" pitchFamily="34" charset="0"/>
                        <a:ea typeface="Calibri"/>
                        <a:cs typeface="Times New Roman"/>
                      </a:endParaRPr>
                    </a:p>
                  </a:txBody>
                  <a:tcPr marL="62839" marR="62839" marT="0" marB="0"/>
                </a:tc>
                <a:tc hMerge="1">
                  <a:txBody>
                    <a:bodyPr/>
                    <a:lstStyle/>
                    <a:p>
                      <a:endParaRPr lang="fr-FR"/>
                    </a:p>
                  </a:txBody>
                  <a:tcPr/>
                </a:tc>
                <a:extLst>
                  <a:ext uri="{0D108BD9-81ED-4DB2-BD59-A6C34878D82A}">
                    <a16:rowId xmlns:a16="http://schemas.microsoft.com/office/drawing/2014/main" val="10000"/>
                  </a:ext>
                </a:extLst>
              </a:tr>
              <a:tr h="2152799">
                <a:tc>
                  <a:txBody>
                    <a:bodyPr/>
                    <a:lstStyle/>
                    <a:p>
                      <a:pPr>
                        <a:lnSpc>
                          <a:spcPct val="115000"/>
                        </a:lnSpc>
                        <a:spcAft>
                          <a:spcPts val="0"/>
                        </a:spcAft>
                      </a:pPr>
                      <a:r>
                        <a:rPr lang="fr-FR" sz="1600">
                          <a:effectLst/>
                          <a:latin typeface="Arial Nova Cond Light" panose="020B0306020202020204" pitchFamily="34" charset="0"/>
                        </a:rPr>
                        <a:t>Consommation des Droits </a:t>
                      </a:r>
                      <a:endParaRPr lang="fr-FR" sz="160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400" dirty="0">
                          <a:effectLst/>
                          <a:latin typeface="Arial Nova Cond Light" panose="020B0306020202020204" pitchFamily="34" charset="0"/>
                        </a:rPr>
                        <a:t>Les heures acquises au titre de l’engagement citoyen sont mobilisées après utilisation des heures inscrites sur le compte personnel de formation.</a:t>
                      </a:r>
                    </a:p>
                    <a:p>
                      <a:pPr>
                        <a:lnSpc>
                          <a:spcPct val="115000"/>
                        </a:lnSpc>
                        <a:spcAft>
                          <a:spcPts val="0"/>
                        </a:spcAft>
                      </a:pPr>
                      <a:r>
                        <a:rPr lang="fr-FR" sz="1400" dirty="0">
                          <a:effectLst/>
                          <a:latin typeface="Arial Nova Cond Light" panose="020B0306020202020204" pitchFamily="34" charset="0"/>
                        </a:rPr>
                        <a:t>Sauf pour :</a:t>
                      </a:r>
                    </a:p>
                    <a:p>
                      <a:pPr>
                        <a:lnSpc>
                          <a:spcPct val="115000"/>
                        </a:lnSpc>
                        <a:spcAft>
                          <a:spcPts val="0"/>
                        </a:spcAft>
                      </a:pPr>
                      <a:r>
                        <a:rPr lang="fr-FR" sz="1400" dirty="0">
                          <a:effectLst/>
                          <a:latin typeface="Arial Nova Cond Light" panose="020B0306020202020204" pitchFamily="34" charset="0"/>
                        </a:rPr>
                        <a:t>Les actions de formation destinées à permettre aux bénévoles et aux volontaires en service civique d'acquérir les compétences nécessaires à l'exercice de leurs missions, mentionnées à l'article L. 6313-13, ainsi que celles destinées à permettre aux sapeurs-pompiers volontaires d'acquérir des compétences nécessaires à l'exercice des missions mentionnées à l'article L. 1424-2 du code général des collectivités territoriales.</a:t>
                      </a:r>
                    </a:p>
                    <a:p>
                      <a:pPr>
                        <a:lnSpc>
                          <a:spcPct val="115000"/>
                        </a:lnSpc>
                        <a:spcAft>
                          <a:spcPts val="0"/>
                        </a:spcAft>
                      </a:pPr>
                      <a:r>
                        <a:rPr lang="fr-FR" sz="1400" dirty="0">
                          <a:effectLst/>
                          <a:latin typeface="Arial Nova Cond Light" panose="020B0306020202020204" pitchFamily="34" charset="0"/>
                        </a:rPr>
                        <a:t>Seules les heures acquises au titre du compte d'engagement citoyen peuvent financer ces actions.</a:t>
                      </a:r>
                    </a:p>
                    <a:p>
                      <a:pPr>
                        <a:lnSpc>
                          <a:spcPct val="115000"/>
                        </a:lnSpc>
                        <a:spcAft>
                          <a:spcPts val="0"/>
                        </a:spcAft>
                      </a:pPr>
                      <a:r>
                        <a:rPr lang="fr-FR" sz="1400" dirty="0">
                          <a:effectLst/>
                          <a:latin typeface="Arial Nova Cond Light" panose="020B0306020202020204" pitchFamily="34" charset="0"/>
                        </a:rPr>
                        <a:t>– Article L6323-6 III 4° du code du travail</a:t>
                      </a:r>
                    </a:p>
                    <a:p>
                      <a:pPr>
                        <a:lnSpc>
                          <a:spcPct val="115000"/>
                        </a:lnSpc>
                        <a:spcAft>
                          <a:spcPts val="0"/>
                        </a:spcAft>
                      </a:pPr>
                      <a:r>
                        <a:rPr lang="fr-FR" sz="1400" dirty="0">
                          <a:effectLst/>
                          <a:latin typeface="Arial Nova Cond Light" panose="020B0306020202020204" pitchFamily="34" charset="0"/>
                        </a:rPr>
                        <a:t>Si l’agent a fait valoir ses droits à la retraite, il ne peut plus utiliser les droits du Compte Personnel de Formation. Il peut seulement utiliser ses heures du Compte d’Engagement Citoyen pour financer des actions de formation destinées à l’acquisition des compétences nécessaires à l’exercice des missions citoyennes.</a:t>
                      </a:r>
                    </a:p>
                    <a:p>
                      <a:pPr>
                        <a:lnSpc>
                          <a:spcPct val="115000"/>
                        </a:lnSpc>
                        <a:spcAft>
                          <a:spcPts val="0"/>
                        </a:spcAft>
                      </a:pPr>
                      <a:r>
                        <a:rPr lang="fr-FR" sz="1400" dirty="0">
                          <a:effectLst/>
                          <a:latin typeface="Arial Nova Cond Light" panose="020B0306020202020204" pitchFamily="34" charset="0"/>
                        </a:rPr>
                        <a:t> </a:t>
                      </a:r>
                      <a:endParaRPr lang="fr-FR" sz="1400" dirty="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1"/>
                  </a:ext>
                </a:extLst>
              </a:tr>
              <a:tr h="621652">
                <a:tc>
                  <a:txBody>
                    <a:bodyPr/>
                    <a:lstStyle/>
                    <a:p>
                      <a:pPr>
                        <a:lnSpc>
                          <a:spcPct val="115000"/>
                        </a:lnSpc>
                        <a:spcAft>
                          <a:spcPts val="0"/>
                        </a:spcAft>
                      </a:pPr>
                      <a:r>
                        <a:rPr lang="fr-FR" sz="1600" dirty="0">
                          <a:effectLst/>
                          <a:latin typeface="Arial Nova Cond Light" panose="020B0306020202020204" pitchFamily="34" charset="0"/>
                        </a:rPr>
                        <a:t>Portabilité des Droits</a:t>
                      </a:r>
                      <a:endParaRPr lang="fr-FR" sz="1600" dirty="0">
                        <a:solidFill>
                          <a:srgbClr val="000000"/>
                        </a:solidFill>
                        <a:effectLst/>
                        <a:latin typeface="Arial Nova Cond Light" panose="020B0306020202020204" pitchFamily="34" charset="0"/>
                        <a:ea typeface="Calibri"/>
                        <a:cs typeface="Times New Roman"/>
                      </a:endParaRPr>
                    </a:p>
                  </a:txBody>
                  <a:tcPr marL="62839" marR="62839" marT="0" marB="0" anchor="ctr"/>
                </a:tc>
                <a:tc>
                  <a:txBody>
                    <a:bodyPr/>
                    <a:lstStyle/>
                    <a:p>
                      <a:pPr>
                        <a:lnSpc>
                          <a:spcPct val="115000"/>
                        </a:lnSpc>
                        <a:spcAft>
                          <a:spcPts val="0"/>
                        </a:spcAft>
                      </a:pPr>
                      <a:r>
                        <a:rPr lang="fr-FR" sz="1400" dirty="0">
                          <a:effectLst/>
                          <a:latin typeface="Arial Nova Cond Light" panose="020B0306020202020204" pitchFamily="34" charset="0"/>
                        </a:rPr>
                        <a:t>Les droits du Compte d’Engagement Citoyen sont attachés à la personne de l’agent et non à son employeur. Les agents publics peuvent faire valoir auprès de leur nouvel employeur les droits acquis auprès d’autres employeurs publics ou privés. Les droits acquis avant recrutement dans la fonction publique sont conservés</a:t>
                      </a:r>
                      <a:endParaRPr lang="fr-FR" sz="1400" dirty="0">
                        <a:solidFill>
                          <a:srgbClr val="000000"/>
                        </a:solidFill>
                        <a:effectLst/>
                        <a:latin typeface="Arial Nova Cond Light" panose="020B0306020202020204" pitchFamily="34" charset="0"/>
                        <a:ea typeface="Calibri"/>
                        <a:cs typeface="Times New Roman"/>
                      </a:endParaRPr>
                    </a:p>
                  </a:txBody>
                  <a:tcPr marL="62839" marR="62839" marT="0" marB="0"/>
                </a:tc>
                <a:extLst>
                  <a:ext uri="{0D108BD9-81ED-4DB2-BD59-A6C34878D82A}">
                    <a16:rowId xmlns:a16="http://schemas.microsoft.com/office/drawing/2014/main" val="10002"/>
                  </a:ext>
                </a:extLst>
              </a:tr>
              <a:tr h="2149132">
                <a:tc>
                  <a:txBody>
                    <a:bodyPr/>
                    <a:lstStyle/>
                    <a:p>
                      <a:pPr>
                        <a:lnSpc>
                          <a:spcPct val="115000"/>
                        </a:lnSpc>
                        <a:spcAft>
                          <a:spcPts val="0"/>
                        </a:spcAft>
                      </a:pPr>
                      <a:r>
                        <a:rPr lang="fr-FR" sz="1600" kern="1200" dirty="0">
                          <a:solidFill>
                            <a:schemeClr val="bg1"/>
                          </a:solidFill>
                          <a:effectLst/>
                          <a:latin typeface="Arial Nova Cond Light" panose="020B0306020202020204" pitchFamily="34" charset="0"/>
                          <a:ea typeface="+mn-ea"/>
                          <a:cs typeface="+mn-cs"/>
                        </a:rPr>
                        <a:t>Financement  de la formation et frais inhérents </a:t>
                      </a:r>
                    </a:p>
                  </a:txBody>
                  <a:tcPr marL="62839" marR="62839" marT="0" marB="0" anchor="ctr"/>
                </a:tc>
                <a:tc>
                  <a:txBody>
                    <a:bodyPr/>
                    <a:lstStyle/>
                    <a:p>
                      <a:pPr>
                        <a:spcAft>
                          <a:spcPts val="0"/>
                        </a:spcAft>
                      </a:pPr>
                      <a:r>
                        <a:rPr lang="fr-FR" sz="1400" kern="1200" dirty="0">
                          <a:solidFill>
                            <a:schemeClr val="dk1"/>
                          </a:solidFill>
                          <a:effectLst/>
                          <a:latin typeface="Arial Nova Cond Light" panose="020B0306020202020204" pitchFamily="34" charset="0"/>
                          <a:ea typeface="+mn-ea"/>
                          <a:cs typeface="+mn-cs"/>
                        </a:rPr>
                        <a:t>La mobilisation des heures cumulées sur le compte est financée par :</a:t>
                      </a:r>
                    </a:p>
                    <a:p>
                      <a:pPr marL="342900" lvl="0" indent="-342900">
                        <a:spcAft>
                          <a:spcPts val="0"/>
                        </a:spcAft>
                        <a:buFont typeface="Symbol"/>
                        <a:buChar char=""/>
                      </a:pPr>
                      <a:r>
                        <a:rPr lang="fr-FR" sz="1400" kern="1200" dirty="0">
                          <a:solidFill>
                            <a:schemeClr val="dk1"/>
                          </a:solidFill>
                          <a:effectLst/>
                          <a:latin typeface="Arial Nova Cond Light" panose="020B0306020202020204" pitchFamily="34" charset="0"/>
                          <a:ea typeface="+mn-ea"/>
                          <a:cs typeface="+mn-cs"/>
                        </a:rPr>
                        <a:t>L’Etat pour le service civique, la réserve militaire opérationnelle, l’activité de maitre d’apprentissage, les activités de bénévolat associatif, le volontariat dans les armées.</a:t>
                      </a:r>
                    </a:p>
                    <a:p>
                      <a:pPr marL="342900" lvl="0" indent="-342900">
                        <a:spcAft>
                          <a:spcPts val="0"/>
                        </a:spcAft>
                        <a:buFont typeface="Symbol"/>
                        <a:buChar char=""/>
                      </a:pPr>
                      <a:r>
                        <a:rPr lang="fr-FR" sz="1400" kern="1200" dirty="0">
                          <a:solidFill>
                            <a:schemeClr val="dk1"/>
                          </a:solidFill>
                          <a:effectLst/>
                          <a:latin typeface="Arial Nova Cond Light" panose="020B0306020202020204" pitchFamily="34" charset="0"/>
                          <a:ea typeface="+mn-ea"/>
                          <a:cs typeface="+mn-cs"/>
                        </a:rPr>
                        <a:t>La commune pour la réserve communale de sécurité civile.</a:t>
                      </a:r>
                    </a:p>
                    <a:p>
                      <a:pPr marL="342900" lvl="0" indent="-342900">
                        <a:spcAft>
                          <a:spcPts val="0"/>
                        </a:spcAft>
                        <a:buFont typeface="Symbol"/>
                        <a:buChar char=""/>
                      </a:pPr>
                      <a:r>
                        <a:rPr lang="fr-FR" sz="1400" kern="1200" dirty="0">
                          <a:solidFill>
                            <a:schemeClr val="dk1"/>
                          </a:solidFill>
                          <a:effectLst/>
                          <a:latin typeface="Arial Nova Cond Light" panose="020B0306020202020204" pitchFamily="34" charset="0"/>
                          <a:ea typeface="+mn-ea"/>
                          <a:cs typeface="+mn-cs"/>
                        </a:rPr>
                        <a:t>L’établissement chargé de la gestion de la réserve sanitaire pour la réserve sanitaire.</a:t>
                      </a:r>
                    </a:p>
                    <a:p>
                      <a:pPr marL="342900" lvl="0" indent="-342900">
                        <a:spcAft>
                          <a:spcPts val="0"/>
                        </a:spcAft>
                        <a:buFont typeface="Symbol"/>
                        <a:buChar char=""/>
                      </a:pPr>
                      <a:r>
                        <a:rPr lang="fr-FR" sz="1400" kern="1200" dirty="0">
                          <a:solidFill>
                            <a:schemeClr val="dk1"/>
                          </a:solidFill>
                          <a:effectLst/>
                          <a:latin typeface="Arial Nova Cond Light" panose="020B0306020202020204" pitchFamily="34" charset="0"/>
                          <a:ea typeface="+mn-ea"/>
                          <a:cs typeface="+mn-cs"/>
                        </a:rPr>
                        <a:t>L’autorisation de gestion du sapeur-pompier volontaire, soit l’Etat, le SDIS, la commune ou L’EPCI pour le volontariat dans les corps de sapeurs-pompiers</a:t>
                      </a:r>
                    </a:p>
                    <a:p>
                      <a:pPr>
                        <a:spcAft>
                          <a:spcPts val="0"/>
                        </a:spcAft>
                      </a:pPr>
                      <a:r>
                        <a:rPr lang="fr-FR" sz="1400" kern="1200" dirty="0">
                          <a:solidFill>
                            <a:schemeClr val="dk1"/>
                          </a:solidFill>
                          <a:effectLst/>
                          <a:latin typeface="Arial Nova Cond Light" panose="020B0306020202020204" pitchFamily="34" charset="0"/>
                          <a:ea typeface="+mn-ea"/>
                          <a:cs typeface="+mn-cs"/>
                        </a:rPr>
                        <a:t>La collectivité, l’établissement qui a pris en charge la formation est remboursé par ces administrations</a:t>
                      </a:r>
                    </a:p>
                  </a:txBody>
                  <a:tcPr marL="62839" marR="62839"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00128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7C47-88E5-4371-A90F-2EDFDD488A84}"/>
              </a:ext>
            </a:extLst>
          </p:cNvPr>
          <p:cNvSpPr>
            <a:spLocks noGrp="1"/>
          </p:cNvSpPr>
          <p:nvPr>
            <p:ph type="title"/>
          </p:nvPr>
        </p:nvSpPr>
        <p:spPr>
          <a:xfrm>
            <a:off x="201376" y="252861"/>
            <a:ext cx="8849361" cy="675640"/>
          </a:xfrm>
          <a:solidFill>
            <a:schemeClr val="bg1"/>
          </a:solidFill>
        </p:spPr>
        <p:txBody>
          <a:bodyPr/>
          <a:lstStyle/>
          <a:p>
            <a:r>
              <a:rPr lang="en-US" sz="2800" b="1" dirty="0">
                <a:solidFill>
                  <a:srgbClr val="83244E"/>
                </a:solidFill>
              </a:rPr>
              <a:t>Pôle C</a:t>
            </a:r>
            <a:r>
              <a:rPr lang="en-US" sz="2800" b="1" dirty="0" smtClean="0">
                <a:solidFill>
                  <a:srgbClr val="83244E"/>
                </a:solidFill>
              </a:rPr>
              <a:t>onseil </a:t>
            </a:r>
            <a:r>
              <a:rPr lang="en-US" sz="2800" b="1" dirty="0">
                <a:solidFill>
                  <a:srgbClr val="83244E"/>
                </a:solidFill>
              </a:rPr>
              <a:t>et </a:t>
            </a:r>
            <a:r>
              <a:rPr lang="en-US" sz="2800" b="1" dirty="0" err="1">
                <a:solidFill>
                  <a:srgbClr val="83244E"/>
                </a:solidFill>
              </a:rPr>
              <a:t>Accompagnement</a:t>
            </a:r>
            <a:r>
              <a:rPr lang="en-US" sz="2800" b="1" dirty="0">
                <a:solidFill>
                  <a:srgbClr val="83244E"/>
                </a:solidFill>
              </a:rPr>
              <a:t> aux </a:t>
            </a:r>
            <a:r>
              <a:rPr lang="en-US" sz="2800" b="1" dirty="0" err="1">
                <a:solidFill>
                  <a:srgbClr val="83244E"/>
                </a:solidFill>
              </a:rPr>
              <a:t>Collectivités</a:t>
            </a:r>
            <a:r>
              <a:rPr lang="en-US" sz="2800" dirty="0" smtClean="0">
                <a:latin typeface="Arial Nova" panose="020B0504020202020204" pitchFamily="34" charset="0"/>
              </a:rPr>
              <a:t/>
            </a:r>
            <a:br>
              <a:rPr lang="en-US" sz="2800" dirty="0" smtClean="0">
                <a:latin typeface="Arial Nova" panose="020B0504020202020204" pitchFamily="34" charset="0"/>
              </a:rPr>
            </a:br>
            <a:r>
              <a:rPr lang="en-US" sz="2800" dirty="0" smtClean="0">
                <a:latin typeface="Arial Nova" panose="020B0504020202020204" pitchFamily="34" charset="0"/>
                <a:sym typeface="Wingdings" panose="05000000000000000000" pitchFamily="2" charset="2"/>
              </a:rPr>
              <a:t> </a:t>
            </a:r>
            <a:r>
              <a:rPr lang="en-US" sz="2800" dirty="0" err="1" smtClean="0">
                <a:latin typeface="Arial Nova" panose="020B0504020202020204" pitchFamily="34" charset="0"/>
                <a:sym typeface="Wingdings" panose="05000000000000000000" pitchFamily="2" charset="2"/>
              </a:rPr>
              <a:t>Accompagnement</a:t>
            </a:r>
            <a:r>
              <a:rPr lang="en-US" sz="2800" dirty="0" smtClean="0">
                <a:latin typeface="Arial Nova" panose="020B0504020202020204" pitchFamily="34" charset="0"/>
                <a:sym typeface="Wingdings" panose="05000000000000000000" pitchFamily="2" charset="2"/>
              </a:rPr>
              <a:t> </a:t>
            </a:r>
            <a:r>
              <a:rPr lang="en-US" sz="2800" dirty="0" err="1" smtClean="0">
                <a:latin typeface="Arial Nova" panose="020B0504020202020204" pitchFamily="34" charset="0"/>
                <a:sym typeface="Wingdings" panose="05000000000000000000" pitchFamily="2" charset="2"/>
              </a:rPr>
              <a:t>en</a:t>
            </a:r>
            <a:r>
              <a:rPr lang="en-US" sz="2800" dirty="0" smtClean="0">
                <a:latin typeface="Arial Nova" panose="020B0504020202020204" pitchFamily="34" charset="0"/>
                <a:sym typeface="Wingdings" panose="05000000000000000000" pitchFamily="2" charset="2"/>
              </a:rPr>
              <a:t> </a:t>
            </a:r>
            <a:r>
              <a:rPr lang="en-US" sz="2800" dirty="0" err="1" smtClean="0">
                <a:latin typeface="Arial Nova" panose="020B0504020202020204" pitchFamily="34" charset="0"/>
                <a:sym typeface="Wingdings" panose="05000000000000000000" pitchFamily="2" charset="2"/>
              </a:rPr>
              <a:t>é</a:t>
            </a:r>
            <a:r>
              <a:rPr lang="en-US" sz="2800" dirty="0" err="1" smtClean="0">
                <a:latin typeface="Arial Nova" panose="020B0504020202020204" pitchFamily="34" charset="0"/>
              </a:rPr>
              <a:t>volution</a:t>
            </a:r>
            <a:r>
              <a:rPr lang="en-US" sz="2800" dirty="0" smtClean="0">
                <a:latin typeface="Arial Nova" panose="020B0504020202020204" pitchFamily="34" charset="0"/>
              </a:rPr>
              <a:t> </a:t>
            </a:r>
            <a:r>
              <a:rPr lang="en-US" sz="2800" dirty="0" err="1" smtClean="0">
                <a:latin typeface="Arial Nova" panose="020B0504020202020204" pitchFamily="34" charset="0"/>
              </a:rPr>
              <a:t>professionnelle</a:t>
            </a:r>
            <a:endParaRPr lang="en-US" sz="2800" dirty="0">
              <a:latin typeface="Arial Nova" panose="020B0504020202020204" pitchFamily="34" charset="0"/>
            </a:endParaRPr>
          </a:p>
        </p:txBody>
      </p:sp>
      <p:sp>
        <p:nvSpPr>
          <p:cNvPr id="5" name="ZoneTexte 4"/>
          <p:cNvSpPr txBox="1"/>
          <p:nvPr/>
        </p:nvSpPr>
        <p:spPr>
          <a:xfrm>
            <a:off x="675641" y="5615217"/>
            <a:ext cx="8010260" cy="400110"/>
          </a:xfrm>
          <a:prstGeom prst="rect">
            <a:avLst/>
          </a:prstGeom>
          <a:noFill/>
        </p:spPr>
        <p:txBody>
          <a:bodyPr wrap="square" rtlCol="0">
            <a:spAutoFit/>
          </a:bodyPr>
          <a:lstStyle/>
          <a:p>
            <a:r>
              <a:rPr lang="fr-FR" sz="2000" b="1" i="1" dirty="0" smtClean="0">
                <a:solidFill>
                  <a:schemeClr val="accent1">
                    <a:lumMod val="50000"/>
                  </a:schemeClr>
                </a:solidFill>
                <a:latin typeface="Arial Nova" panose="020B0504020202020204" pitchFamily="34" charset="0"/>
              </a:rPr>
              <a:t>+ dispositif PPR, apprentissage …</a:t>
            </a:r>
            <a:endParaRPr lang="fr-FR" sz="2000" b="1" i="1" dirty="0">
              <a:solidFill>
                <a:schemeClr val="accent1">
                  <a:lumMod val="50000"/>
                </a:schemeClr>
              </a:solidFill>
              <a:latin typeface="Arial Nova" panose="020B0504020202020204" pitchFamily="34" charset="0"/>
            </a:endParaRPr>
          </a:p>
        </p:txBody>
      </p:sp>
      <p:pic>
        <p:nvPicPr>
          <p:cNvPr id="6" name="Image 5" descr="2022_SolutionsEvolutionPro_Bandeau mail (003)"/>
          <p:cNvPicPr/>
          <p:nvPr/>
        </p:nvPicPr>
        <p:blipFill>
          <a:blip r:embed="rId3">
            <a:extLst>
              <a:ext uri="{28A0092B-C50C-407E-A947-70E740481C1C}">
                <a14:useLocalDpi xmlns:a14="http://schemas.microsoft.com/office/drawing/2010/main" val="0"/>
              </a:ext>
            </a:extLst>
          </a:blip>
          <a:srcRect/>
          <a:stretch>
            <a:fillRect/>
          </a:stretch>
        </p:blipFill>
        <p:spPr bwMode="auto">
          <a:xfrm>
            <a:off x="971550" y="2347912"/>
            <a:ext cx="7200900" cy="2162175"/>
          </a:xfrm>
          <a:prstGeom prst="rect">
            <a:avLst/>
          </a:prstGeom>
          <a:noFill/>
          <a:ln>
            <a:noFill/>
          </a:ln>
        </p:spPr>
      </p:pic>
    </p:spTree>
    <p:extLst>
      <p:ext uri="{BB962C8B-B14F-4D97-AF65-F5344CB8AC3E}">
        <p14:creationId xmlns:p14="http://schemas.microsoft.com/office/powerpoint/2010/main" val="1554400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4470" y="1910081"/>
            <a:ext cx="8088170" cy="1463040"/>
          </a:xfrm>
          <a:prstGeom prst="rect">
            <a:avLst/>
          </a:prstGeom>
        </p:spPr>
        <p:txBody>
          <a:bodyPr/>
          <a:lstStyle/>
          <a:p>
            <a:pPr algn="ctr"/>
            <a:r>
              <a:rPr lang="fr-FR" dirty="0" smtClean="0">
                <a:solidFill>
                  <a:schemeClr val="tx1"/>
                </a:solidFill>
                <a:latin typeface="Arial Nova Cond" panose="020B0506020202020204" pitchFamily="34" charset="0"/>
              </a:rPr>
              <a:t>Le CPF : Compte Personnel de Formation</a:t>
            </a:r>
            <a:endParaRPr lang="fr-FR" dirty="0">
              <a:solidFill>
                <a:schemeClr val="tx1"/>
              </a:solidFill>
              <a:latin typeface="Arial Nova Cond" panose="020B0506020202020204" pitchFamily="34" charset="0"/>
            </a:endParaRPr>
          </a:p>
        </p:txBody>
      </p:sp>
      <p:sp>
        <p:nvSpPr>
          <p:cNvPr id="5" name="Rectangle 4"/>
          <p:cNvSpPr/>
          <p:nvPr/>
        </p:nvSpPr>
        <p:spPr>
          <a:xfrm>
            <a:off x="406400" y="3654048"/>
            <a:ext cx="8483600" cy="1754326"/>
          </a:xfrm>
          <a:prstGeom prst="rect">
            <a:avLst/>
          </a:prstGeom>
        </p:spPr>
        <p:txBody>
          <a:bodyPr wrap="square">
            <a:spAutoFit/>
          </a:bodyPr>
          <a:lstStyle/>
          <a:p>
            <a:pPr marL="285750" indent="-285750" algn="just">
              <a:buFont typeface="Arial" panose="020B0604020202020204" pitchFamily="34" charset="0"/>
              <a:buChar char="•"/>
            </a:pPr>
            <a:r>
              <a:rPr lang="fr-FR" i="1" dirty="0">
                <a:latin typeface="Arial Nova Light" panose="020B0304020202020204" pitchFamily="34" charset="0"/>
              </a:rPr>
              <a:t>Loi n</a:t>
            </a:r>
            <a:r>
              <a:rPr lang="fr-FR" i="1" dirty="0" smtClean="0">
                <a:latin typeface="Arial Nova Light" panose="020B0304020202020204" pitchFamily="34" charset="0"/>
              </a:rPr>
              <a:t>° 84-594 </a:t>
            </a:r>
            <a:r>
              <a:rPr lang="fr-FR" i="1" dirty="0">
                <a:latin typeface="Arial Nova Light" panose="020B0304020202020204" pitchFamily="34" charset="0"/>
              </a:rPr>
              <a:t>du 12 juillet 1984 relative à la formation des agents de la fonction publique territoriale</a:t>
            </a:r>
          </a:p>
          <a:p>
            <a:pPr marL="285750" indent="-285750" algn="just">
              <a:buFont typeface="Arial" panose="020B0604020202020204" pitchFamily="34" charset="0"/>
              <a:buChar char="•"/>
            </a:pPr>
            <a:r>
              <a:rPr lang="fr-FR" i="1" dirty="0" smtClean="0">
                <a:latin typeface="Arial Nova Light" panose="020B0304020202020204" pitchFamily="34" charset="0"/>
              </a:rPr>
              <a:t>Décret n° 2017-928 du 6 mai 2017 relatif à la mise en œuvre du compte personnel d’activité dans la fonction publique et à la formation professionnelle tout au long de la vie </a:t>
            </a:r>
          </a:p>
          <a:p>
            <a:pPr marL="285750" indent="-285750" algn="just">
              <a:buFont typeface="Arial" panose="020B0604020202020204" pitchFamily="34" charset="0"/>
              <a:buChar char="•"/>
            </a:pPr>
            <a:r>
              <a:rPr lang="fr-FR" i="1" dirty="0" smtClean="0">
                <a:latin typeface="Arial Nova Light" panose="020B0304020202020204" pitchFamily="34" charset="0"/>
              </a:rPr>
              <a:t>Circulaire du Ministère de la Fonction Publique RDFF1713973C du 10 mai 2017 </a:t>
            </a:r>
            <a:endParaRPr lang="fr-FR" i="1" dirty="0">
              <a:latin typeface="Arial Nova Light" panose="020B03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700" y="339091"/>
            <a:ext cx="3832860" cy="114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2331" y="2456613"/>
            <a:ext cx="1228458" cy="104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667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4294967295"/>
          </p:nvPr>
        </p:nvSpPr>
        <p:spPr>
          <a:xfrm>
            <a:off x="121920" y="1505268"/>
            <a:ext cx="8696960" cy="3950652"/>
          </a:xfrm>
          <a:prstGeom prst="rect">
            <a:avLst/>
          </a:prstGeom>
        </p:spPr>
        <p:txBody>
          <a:bodyPr/>
          <a:lstStyle/>
          <a:p>
            <a:r>
              <a:rPr lang="fr-FR" sz="2400" b="1" dirty="0" smtClean="0">
                <a:latin typeface="Arial Nova Light" panose="020B0304020202020204" pitchFamily="34" charset="0"/>
              </a:rPr>
              <a:t>Permet à l’agent </a:t>
            </a:r>
            <a:r>
              <a:rPr lang="fr-FR" sz="2400" dirty="0" smtClean="0">
                <a:latin typeface="Arial Nova Light" panose="020B0304020202020204" pitchFamily="34" charset="0"/>
              </a:rPr>
              <a:t>:</a:t>
            </a:r>
          </a:p>
          <a:p>
            <a:pPr marL="0" indent="0">
              <a:buNone/>
            </a:pPr>
            <a:r>
              <a:rPr lang="fr-FR" sz="2000" dirty="0" smtClean="0">
                <a:latin typeface="Arial Nova Light" panose="020B0304020202020204" pitchFamily="34" charset="0"/>
                <a:sym typeface="Wingdings" panose="05000000000000000000" pitchFamily="2" charset="2"/>
              </a:rPr>
              <a:t> </a:t>
            </a:r>
            <a:r>
              <a:rPr lang="fr-FR" sz="2000" dirty="0" smtClean="0">
                <a:latin typeface="Arial Nova Light" panose="020B0304020202020204" pitchFamily="34" charset="0"/>
              </a:rPr>
              <a:t>d’accéder à une qualification (diplôme, titre certificat de qualification professionnelle) ou de développer des compétences nécessaires à la mise en œuvre de son projet </a:t>
            </a:r>
          </a:p>
          <a:p>
            <a:pPr marL="0" indent="0">
              <a:buNone/>
            </a:pPr>
            <a:r>
              <a:rPr lang="fr-FR" sz="2000" dirty="0" smtClean="0">
                <a:latin typeface="Arial Nova Light" panose="020B0304020202020204" pitchFamily="34" charset="0"/>
                <a:sym typeface="Wingdings" panose="05000000000000000000" pitchFamily="2" charset="2"/>
              </a:rPr>
              <a:t> d</a:t>
            </a:r>
            <a:r>
              <a:rPr lang="fr-FR" sz="2000" dirty="0" smtClean="0">
                <a:latin typeface="Arial Nova Light" panose="020B0304020202020204" pitchFamily="34" charset="0"/>
              </a:rPr>
              <a:t>’accéder à toute action de formation, hors celles relatives à l’adaptation aux fonctions exercées</a:t>
            </a:r>
          </a:p>
          <a:p>
            <a:endParaRPr lang="fr-FR" sz="2400" dirty="0" smtClean="0">
              <a:latin typeface="Arial Nova Light" panose="020B0304020202020204" pitchFamily="34" charset="0"/>
            </a:endParaRPr>
          </a:p>
          <a:p>
            <a:r>
              <a:rPr lang="fr-FR" sz="2400" b="1" dirty="0" smtClean="0">
                <a:latin typeface="Arial Nova Light" panose="020B0304020202020204" pitchFamily="34" charset="0"/>
              </a:rPr>
              <a:t>S’utilise</a:t>
            </a:r>
            <a:r>
              <a:rPr lang="fr-FR" sz="2400" dirty="0" smtClean="0">
                <a:latin typeface="Arial Nova Light" panose="020B0304020202020204" pitchFamily="34" charset="0"/>
              </a:rPr>
              <a:t> :</a:t>
            </a:r>
          </a:p>
          <a:p>
            <a:pPr marL="0" indent="0">
              <a:buNone/>
            </a:pPr>
            <a:r>
              <a:rPr lang="fr-FR" sz="2000" dirty="0" smtClean="0">
                <a:latin typeface="Arial Nova Light" panose="020B0304020202020204" pitchFamily="34" charset="0"/>
              </a:rPr>
              <a:t>Dans le cadre d’un projet  d’évolution professionnelle, pour préparer une future mobilité, une promotion ou une reconversion (article 2 du décret n 2017-928)</a:t>
            </a:r>
            <a:endParaRPr lang="fr-FR" sz="2000" dirty="0">
              <a:latin typeface="Arial Nova Light" panose="020B0304020202020204" pitchFamily="34" charset="0"/>
            </a:endParaRPr>
          </a:p>
        </p:txBody>
      </p:sp>
      <p:sp>
        <p:nvSpPr>
          <p:cNvPr id="3" name="Titre 2"/>
          <p:cNvSpPr>
            <a:spLocks noGrp="1"/>
          </p:cNvSpPr>
          <p:nvPr>
            <p:ph type="title" idx="4294967295"/>
          </p:nvPr>
        </p:nvSpPr>
        <p:spPr>
          <a:xfrm>
            <a:off x="0" y="312738"/>
            <a:ext cx="8573984" cy="1517650"/>
          </a:xfrm>
          <a:prstGeom prst="rect">
            <a:avLst/>
          </a:prstGeom>
        </p:spPr>
        <p:txBody>
          <a:bodyPr/>
          <a:lstStyle/>
          <a:p>
            <a:r>
              <a:rPr lang="fr-FR" sz="2800" b="1" dirty="0" smtClean="0">
                <a:solidFill>
                  <a:srgbClr val="83244E"/>
                </a:solidFill>
              </a:rPr>
              <a:t>              </a:t>
            </a:r>
            <a:r>
              <a:rPr lang="fr-FR" sz="3200" b="1" dirty="0" smtClean="0">
                <a:latin typeface="Arial Nova Cond" panose="020B0506020202020204" pitchFamily="34" charset="0"/>
              </a:rPr>
              <a:t>CPF</a:t>
            </a:r>
            <a:r>
              <a:rPr lang="fr-FR" sz="3200" b="1" dirty="0">
                <a:latin typeface="Arial Nova Cond" panose="020B0506020202020204" pitchFamily="34" charset="0"/>
              </a:rPr>
              <a:t>: Compte Personnel de Formation</a:t>
            </a:r>
            <a:r>
              <a:rPr lang="fr-FR" b="1" dirty="0" smtClean="0">
                <a:solidFill>
                  <a:srgbClr val="83244E"/>
                </a:solidFill>
                <a:latin typeface="Arial Nova Cond" panose="020B0506020202020204" pitchFamily="34" charset="0"/>
              </a:rPr>
              <a:t/>
            </a:r>
            <a:br>
              <a:rPr lang="fr-FR" b="1" dirty="0" smtClean="0">
                <a:solidFill>
                  <a:srgbClr val="83244E"/>
                </a:solidFill>
                <a:latin typeface="Arial Nova Cond" panose="020B0506020202020204" pitchFamily="34" charset="0"/>
              </a:rPr>
            </a:br>
            <a:r>
              <a:rPr lang="fr-FR" sz="2400" b="1" i="1" dirty="0" smtClean="0">
                <a:solidFill>
                  <a:schemeClr val="accent5">
                    <a:lumMod val="50000"/>
                  </a:schemeClr>
                </a:solidFill>
                <a:latin typeface="Arial Nova Cond" panose="020B0506020202020204" pitchFamily="34" charset="0"/>
              </a:rPr>
              <a:t>se substitue au DIF abrogé </a:t>
            </a:r>
            <a:r>
              <a:rPr lang="fr-FR" sz="2400" b="1" i="1" dirty="0" smtClean="0">
                <a:solidFill>
                  <a:schemeClr val="accent5">
                    <a:lumMod val="50000"/>
                  </a:schemeClr>
                </a:solidFill>
              </a:rPr>
              <a:t>le 1/1/2017</a:t>
            </a:r>
            <a:r>
              <a:rPr lang="fr-FR" b="1" i="1" dirty="0" smtClean="0">
                <a:solidFill>
                  <a:schemeClr val="accent5">
                    <a:lumMod val="50000"/>
                  </a:schemeClr>
                </a:solidFill>
              </a:rPr>
              <a:t>       </a:t>
            </a:r>
            <a:endParaRPr lang="fr-FR" sz="2800" b="1" i="1" dirty="0">
              <a:solidFill>
                <a:schemeClr val="accent5">
                  <a:lumMod val="50000"/>
                </a:schemeClr>
              </a:solidFill>
            </a:endParaRPr>
          </a:p>
        </p:txBody>
      </p:sp>
      <p:sp>
        <p:nvSpPr>
          <p:cNvPr id="2" name="Rectangle 1"/>
          <p:cNvSpPr/>
          <p:nvPr/>
        </p:nvSpPr>
        <p:spPr>
          <a:xfrm>
            <a:off x="294640" y="5543957"/>
            <a:ext cx="7994864" cy="707886"/>
          </a:xfrm>
          <a:prstGeom prst="rect">
            <a:avLst/>
          </a:prstGeom>
        </p:spPr>
        <p:txBody>
          <a:bodyPr wrap="square">
            <a:spAutoFit/>
          </a:bodyPr>
          <a:lstStyle/>
          <a:p>
            <a:pPr algn="ctr"/>
            <a:r>
              <a:rPr lang="fr-FR" sz="2000" i="1" dirty="0" smtClean="0">
                <a:solidFill>
                  <a:schemeClr val="accent5">
                    <a:lumMod val="50000"/>
                  </a:schemeClr>
                </a:solidFill>
              </a:rPr>
              <a:t>Les</a:t>
            </a:r>
            <a:r>
              <a:rPr lang="fr-FR" sz="2000" i="1" dirty="0">
                <a:solidFill>
                  <a:schemeClr val="accent5">
                    <a:lumMod val="50000"/>
                  </a:schemeClr>
                </a:solidFill>
              </a:rPr>
              <a:t> droits acquis au titre du droit individuel à la formation (DIF) préalablement au 1</a:t>
            </a:r>
            <a:r>
              <a:rPr lang="fr-FR" sz="2000" i="1" baseline="30000" dirty="0">
                <a:solidFill>
                  <a:schemeClr val="accent5">
                    <a:lumMod val="50000"/>
                  </a:schemeClr>
                </a:solidFill>
              </a:rPr>
              <a:t>er</a:t>
            </a:r>
            <a:r>
              <a:rPr lang="fr-FR" sz="2000" i="1" dirty="0">
                <a:solidFill>
                  <a:schemeClr val="accent5">
                    <a:lumMod val="50000"/>
                  </a:schemeClr>
                </a:solidFill>
              </a:rPr>
              <a:t> janvier 2017 sont devenus des </a:t>
            </a:r>
            <a:r>
              <a:rPr lang="fr-FR" sz="2000" b="1" i="1" dirty="0">
                <a:solidFill>
                  <a:schemeClr val="accent5">
                    <a:lumMod val="50000"/>
                  </a:schemeClr>
                </a:solidFill>
              </a:rPr>
              <a:t>droits CPF</a:t>
            </a:r>
            <a:r>
              <a:rPr lang="fr-FR" sz="2000" b="1" i="1" dirty="0">
                <a:solidFill>
                  <a:srgbClr val="002060"/>
                </a:solidFill>
              </a:rPr>
              <a:t>.</a:t>
            </a:r>
          </a:p>
        </p:txBody>
      </p:sp>
    </p:spTree>
    <p:extLst>
      <p:ext uri="{BB962C8B-B14F-4D97-AF65-F5344CB8AC3E}">
        <p14:creationId xmlns:p14="http://schemas.microsoft.com/office/powerpoint/2010/main" val="282256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4294967295"/>
          </p:nvPr>
        </p:nvSpPr>
        <p:spPr>
          <a:xfrm>
            <a:off x="589280" y="1484948"/>
            <a:ext cx="7447280" cy="4529772"/>
          </a:xfrm>
          <a:prstGeom prst="rect">
            <a:avLst/>
          </a:prstGeom>
        </p:spPr>
        <p:txBody>
          <a:bodyPr/>
          <a:lstStyle/>
          <a:p>
            <a:r>
              <a:rPr lang="fr-FR" sz="2000" b="1" dirty="0">
                <a:latin typeface="Arial Nova Light" panose="020B0304020202020204" pitchFamily="34" charset="0"/>
              </a:rPr>
              <a:t>Bénéficiaires</a:t>
            </a:r>
            <a:r>
              <a:rPr lang="fr-FR" sz="2000" dirty="0" smtClean="0"/>
              <a:t> :</a:t>
            </a:r>
          </a:p>
          <a:p>
            <a:pPr marL="0" indent="0">
              <a:buNone/>
            </a:pPr>
            <a:r>
              <a:rPr lang="fr-FR" sz="1800" dirty="0" smtClean="0">
                <a:latin typeface="Arial Nova Light" panose="020B0304020202020204" pitchFamily="34" charset="0"/>
              </a:rPr>
              <a:t>- </a:t>
            </a:r>
            <a:r>
              <a:rPr lang="fr-FR" sz="2000" dirty="0" smtClean="0">
                <a:latin typeface="Arial Nova Light" panose="020B0304020202020204" pitchFamily="34" charset="0"/>
              </a:rPr>
              <a:t>Fonctionnaires titulaires ou stagiaires</a:t>
            </a:r>
          </a:p>
          <a:p>
            <a:pPr marL="0" indent="0">
              <a:buNone/>
            </a:pPr>
            <a:r>
              <a:rPr lang="fr-FR" sz="2000" dirty="0" smtClean="0">
                <a:latin typeface="Arial Nova Light" panose="020B0304020202020204" pitchFamily="34" charset="0"/>
              </a:rPr>
              <a:t>- Agents contractuels (emploi permanent ou non, temps complet ou non, CDD,CDI)</a:t>
            </a:r>
          </a:p>
          <a:p>
            <a:pPr marL="0" indent="0">
              <a:buNone/>
            </a:pPr>
            <a:r>
              <a:rPr lang="fr-FR" sz="2000" dirty="0" smtClean="0">
                <a:latin typeface="Arial Nova Light" panose="020B0304020202020204" pitchFamily="34" charset="0"/>
              </a:rPr>
              <a:t>- Apprentis et contrats aidés</a:t>
            </a:r>
          </a:p>
          <a:p>
            <a:pPr marL="0" indent="0">
              <a:buNone/>
            </a:pPr>
            <a:endParaRPr lang="fr-FR" sz="2000" dirty="0">
              <a:latin typeface="Arial Nova Light" panose="020B0304020202020204" pitchFamily="34" charset="0"/>
            </a:endParaRPr>
          </a:p>
          <a:p>
            <a:endParaRPr lang="fr-FR" sz="1000" dirty="0" smtClean="0">
              <a:latin typeface="Arial Nova Light" panose="020B0304020202020204" pitchFamily="34" charset="0"/>
            </a:endParaRPr>
          </a:p>
          <a:p>
            <a:r>
              <a:rPr lang="fr-FR" sz="2000" b="1" dirty="0" smtClean="0">
                <a:latin typeface="Arial Nova Light" panose="020B0304020202020204" pitchFamily="34" charset="0"/>
              </a:rPr>
              <a:t>Création par les agents de leur compte</a:t>
            </a:r>
          </a:p>
          <a:p>
            <a:pPr marL="0" indent="0">
              <a:buNone/>
            </a:pPr>
            <a:r>
              <a:rPr lang="fr-FR" sz="2000" dirty="0" smtClean="0">
                <a:latin typeface="Arial Nova Light" panose="020B0304020202020204" pitchFamily="34" charset="0"/>
              </a:rPr>
              <a:t>sur le site </a:t>
            </a:r>
            <a:r>
              <a:rPr lang="fr-FR" sz="2000" dirty="0" smtClean="0">
                <a:latin typeface="Arial Nova Light" panose="020B0304020202020204" pitchFamily="34" charset="0"/>
                <a:hlinkClick r:id="rId3"/>
              </a:rPr>
              <a:t>https</a:t>
            </a:r>
            <a:r>
              <a:rPr lang="fr-FR" sz="2000" dirty="0">
                <a:latin typeface="Arial Nova Light" panose="020B0304020202020204" pitchFamily="34" charset="0"/>
                <a:hlinkClick r:id="rId3"/>
              </a:rPr>
              <a:t>://</a:t>
            </a:r>
            <a:r>
              <a:rPr lang="fr-FR" sz="2000" dirty="0" smtClean="0">
                <a:latin typeface="Arial Nova Light" panose="020B0304020202020204" pitchFamily="34" charset="0"/>
                <a:hlinkClick r:id="rId3"/>
              </a:rPr>
              <a:t>www.moncompteformation.gouv.fr</a:t>
            </a:r>
            <a:endParaRPr lang="fr-FR" sz="2000" dirty="0" smtClean="0">
              <a:latin typeface="Arial Nova Light" panose="020B0304020202020204" pitchFamily="34" charset="0"/>
            </a:endParaRPr>
          </a:p>
          <a:p>
            <a:pPr marL="0" indent="0">
              <a:buNone/>
            </a:pPr>
            <a:endParaRPr lang="fr-FR" sz="2000" dirty="0">
              <a:latin typeface="Arial Nova Light" panose="020B0304020202020204" pitchFamily="34" charset="0"/>
            </a:endParaRPr>
          </a:p>
          <a:p>
            <a:pPr marL="0" indent="0">
              <a:buNone/>
            </a:pPr>
            <a:r>
              <a:rPr lang="fr-FR" sz="2000" dirty="0" smtClean="0">
                <a:latin typeface="Arial Nova Light" panose="020B0304020202020204" pitchFamily="34" charset="0"/>
                <a:sym typeface="Wingdings" panose="05000000000000000000" pitchFamily="2" charset="2"/>
              </a:rPr>
              <a:t> </a:t>
            </a:r>
            <a:r>
              <a:rPr lang="fr-FR" sz="2000" u="sng" dirty="0" smtClean="0">
                <a:latin typeface="Arial Nova Light" panose="020B0304020202020204" pitchFamily="34" charset="0"/>
                <a:sym typeface="Wingdings" panose="05000000000000000000" pitchFamily="2" charset="2"/>
              </a:rPr>
              <a:t>Depuis le 1</a:t>
            </a:r>
            <a:r>
              <a:rPr lang="fr-FR" sz="2000" u="sng" baseline="30000" dirty="0" smtClean="0">
                <a:latin typeface="Arial Nova Light" panose="020B0304020202020204" pitchFamily="34" charset="0"/>
                <a:sym typeface="Wingdings" panose="05000000000000000000" pitchFamily="2" charset="2"/>
              </a:rPr>
              <a:t>er</a:t>
            </a:r>
            <a:r>
              <a:rPr lang="fr-FR" sz="2000" u="sng" dirty="0" smtClean="0">
                <a:latin typeface="Arial Nova Light" panose="020B0304020202020204" pitchFamily="34" charset="0"/>
                <a:sym typeface="Wingdings" panose="05000000000000000000" pitchFamily="2" charset="2"/>
              </a:rPr>
              <a:t> janvier 2021 </a:t>
            </a:r>
            <a:r>
              <a:rPr lang="fr-FR" sz="2000" dirty="0" smtClean="0">
                <a:latin typeface="Arial Nova Light" panose="020B0304020202020204" pitchFamily="34" charset="0"/>
                <a:sym typeface="Wingdings" panose="05000000000000000000" pitchFamily="2" charset="2"/>
              </a:rPr>
              <a:t>: obligation pour les employeurs d’informer chaque agent de l’ouverture et de l’utilisation des droits au titre du CPF, lors des entretiens professionnels.</a:t>
            </a:r>
            <a:endParaRPr lang="fr-FR" sz="2000" dirty="0">
              <a:latin typeface="Arial Nova Light" panose="020B0304020202020204" pitchFamily="34" charset="0"/>
            </a:endParaRPr>
          </a:p>
        </p:txBody>
      </p:sp>
      <p:sp>
        <p:nvSpPr>
          <p:cNvPr id="3" name="Titre 2"/>
          <p:cNvSpPr>
            <a:spLocks noGrp="1"/>
          </p:cNvSpPr>
          <p:nvPr>
            <p:ph type="title" idx="4294967295"/>
          </p:nvPr>
        </p:nvSpPr>
        <p:spPr>
          <a:xfrm>
            <a:off x="589280" y="454978"/>
            <a:ext cx="8657112" cy="1517650"/>
          </a:xfrm>
          <a:prstGeom prst="rect">
            <a:avLst/>
          </a:prstGeom>
        </p:spPr>
        <p:txBody>
          <a:bodyPr/>
          <a:lstStyle/>
          <a:p>
            <a:r>
              <a:rPr lang="fr-FR" sz="2800" b="1" dirty="0" smtClean="0">
                <a:solidFill>
                  <a:srgbClr val="83244E"/>
                </a:solidFill>
              </a:rPr>
              <a:t>              </a:t>
            </a:r>
            <a:r>
              <a:rPr lang="fr-FR" sz="3200" b="1" dirty="0" smtClean="0">
                <a:latin typeface="Arial Nova Cond" panose="020B0506020202020204" pitchFamily="34" charset="0"/>
              </a:rPr>
              <a:t>CPF</a:t>
            </a:r>
            <a:r>
              <a:rPr lang="fr-FR" sz="3200" b="1" dirty="0">
                <a:latin typeface="Arial Nova Cond" panose="020B0506020202020204" pitchFamily="34" charset="0"/>
              </a:rPr>
              <a:t>: </a:t>
            </a:r>
            <a:r>
              <a:rPr lang="fr-FR" sz="3200" b="1" dirty="0" smtClean="0">
                <a:latin typeface="Arial Nova Cond" panose="020B0506020202020204" pitchFamily="34" charset="0"/>
              </a:rPr>
              <a:t>Compte </a:t>
            </a:r>
            <a:r>
              <a:rPr lang="fr-FR" sz="3200" b="1" dirty="0">
                <a:latin typeface="Arial Nova Cond" panose="020B0506020202020204" pitchFamily="34" charset="0"/>
              </a:rPr>
              <a:t>Personnel de Formation</a:t>
            </a:r>
            <a:r>
              <a:rPr lang="fr-FR" sz="4800" b="1" dirty="0" smtClean="0">
                <a:latin typeface="Arial Nova Cond" panose="020B0506020202020204" pitchFamily="34" charset="0"/>
              </a:rPr>
              <a:t> </a:t>
            </a:r>
            <a:endParaRPr lang="fr-FR" b="1" dirty="0">
              <a:latin typeface="Arial Nova Cond" panose="020B0506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2879613"/>
            <a:ext cx="2840990" cy="160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4294967295"/>
          </p:nvPr>
        </p:nvSpPr>
        <p:spPr>
          <a:xfrm>
            <a:off x="101600" y="1505268"/>
            <a:ext cx="8766174" cy="4684712"/>
          </a:xfrm>
          <a:prstGeom prst="rect">
            <a:avLst/>
          </a:prstGeom>
        </p:spPr>
        <p:txBody>
          <a:bodyPr/>
          <a:lstStyle/>
          <a:p>
            <a:r>
              <a:rPr lang="fr-FR" sz="1800" b="1" dirty="0" smtClean="0"/>
              <a:t>Alimentation du compte </a:t>
            </a:r>
            <a:r>
              <a:rPr lang="fr-FR" sz="1800" dirty="0" smtClean="0"/>
              <a:t>: alimenté par DADS</a:t>
            </a:r>
          </a:p>
          <a:p>
            <a:pPr marL="0" indent="0">
              <a:buNone/>
            </a:pPr>
            <a:endParaRPr lang="fr-FR" sz="1800" dirty="0" smtClean="0"/>
          </a:p>
          <a:p>
            <a:pPr marL="0" indent="0">
              <a:buNone/>
            </a:pPr>
            <a:r>
              <a:rPr lang="fr-FR" sz="1800" dirty="0" smtClean="0">
                <a:sym typeface="Wingdings" panose="05000000000000000000" pitchFamily="2" charset="2"/>
              </a:rPr>
              <a:t> Les d</a:t>
            </a:r>
            <a:r>
              <a:rPr lang="fr-FR" sz="1800" dirty="0" smtClean="0"/>
              <a:t>roits sont acquis à la fin de chaque année</a:t>
            </a:r>
          </a:p>
          <a:p>
            <a:pPr marL="0" indent="0">
              <a:buNone/>
            </a:pPr>
            <a:r>
              <a:rPr lang="fr-FR" sz="1800" dirty="0" smtClean="0">
                <a:sym typeface="Wingdings" panose="05000000000000000000" pitchFamily="2" charset="2"/>
              </a:rPr>
              <a:t> Depuis 2020 : </a:t>
            </a:r>
            <a:r>
              <a:rPr lang="fr-FR" sz="1800" b="1" dirty="0" smtClean="0"/>
              <a:t>un </a:t>
            </a:r>
            <a:r>
              <a:rPr lang="fr-FR" sz="1800" b="1" dirty="0"/>
              <a:t>agent à temps complet acquiert 25 heures par année de travail dans la limite d’un plafond de 150 heures</a:t>
            </a:r>
          </a:p>
          <a:p>
            <a:pPr>
              <a:buFont typeface="Wingdings"/>
              <a:buChar char="è"/>
            </a:pPr>
            <a:r>
              <a:rPr lang="fr-FR" sz="1800" dirty="0" smtClean="0">
                <a:sym typeface="Wingdings" panose="05000000000000000000" pitchFamily="2" charset="2"/>
              </a:rPr>
              <a:t>Agent à t</a:t>
            </a:r>
            <a:r>
              <a:rPr lang="fr-FR" sz="1800" dirty="0" smtClean="0"/>
              <a:t>emps non complet : calculé au prorata du temps de travail</a:t>
            </a:r>
          </a:p>
          <a:p>
            <a:pPr>
              <a:buFont typeface="Wingdings"/>
              <a:buChar char="è"/>
            </a:pPr>
            <a:r>
              <a:rPr lang="fr-FR" sz="1800" dirty="0"/>
              <a:t>Le temps partiel est assimilé à du temps complet : pas de </a:t>
            </a:r>
            <a:r>
              <a:rPr lang="fr-FR" sz="1800" dirty="0" err="1"/>
              <a:t>proratisation</a:t>
            </a:r>
            <a:endParaRPr lang="fr-FR" sz="1800" dirty="0"/>
          </a:p>
          <a:p>
            <a:pPr marL="0" indent="0">
              <a:buNone/>
            </a:pPr>
            <a:endParaRPr lang="fr-FR" sz="1800" dirty="0" smtClean="0"/>
          </a:p>
          <a:p>
            <a:pPr marL="0" indent="0">
              <a:buNone/>
            </a:pPr>
            <a:endParaRPr lang="fr-FR" sz="1800" dirty="0" smtClean="0"/>
          </a:p>
          <a:p>
            <a:r>
              <a:rPr lang="fr-FR" sz="1800" dirty="0"/>
              <a:t>Accès au site pour les  employeurs sur :</a:t>
            </a:r>
          </a:p>
          <a:p>
            <a:pPr marL="0" indent="0">
              <a:buNone/>
            </a:pPr>
            <a:r>
              <a:rPr lang="fr-FR" sz="1800" dirty="0">
                <a:hlinkClick r:id="rId3"/>
              </a:rPr>
              <a:t>https://</a:t>
            </a:r>
            <a:r>
              <a:rPr lang="fr-FR" sz="1800" dirty="0" smtClean="0">
                <a:hlinkClick r:id="rId3"/>
              </a:rPr>
              <a:t>www.financeurs.moncompteformation.gouv.fr/espace-public/employeurs-publics-les-droits-formation-de-vos-agents</a:t>
            </a:r>
            <a:endParaRPr lang="fr-FR" sz="1800" dirty="0" smtClean="0"/>
          </a:p>
          <a:p>
            <a:pPr marL="0" indent="0">
              <a:buNone/>
            </a:pPr>
            <a:endParaRPr lang="fr-FR" sz="2400" dirty="0"/>
          </a:p>
        </p:txBody>
      </p:sp>
      <p:sp>
        <p:nvSpPr>
          <p:cNvPr id="3" name="Titre 2"/>
          <p:cNvSpPr>
            <a:spLocks noGrp="1"/>
          </p:cNvSpPr>
          <p:nvPr>
            <p:ph type="title" idx="4294967295"/>
          </p:nvPr>
        </p:nvSpPr>
        <p:spPr>
          <a:xfrm>
            <a:off x="356260" y="320676"/>
            <a:ext cx="8615020" cy="827404"/>
          </a:xfrm>
          <a:prstGeom prst="rect">
            <a:avLst/>
          </a:prstGeom>
        </p:spPr>
        <p:txBody>
          <a:bodyPr/>
          <a:lstStyle/>
          <a:p>
            <a:r>
              <a:rPr lang="fr-FR" sz="2800" b="1" dirty="0" smtClean="0">
                <a:solidFill>
                  <a:srgbClr val="83244E"/>
                </a:solidFill>
              </a:rPr>
              <a:t>          </a:t>
            </a:r>
            <a:r>
              <a:rPr lang="fr-FR" sz="3200" b="1" dirty="0" smtClean="0">
                <a:latin typeface="Arial Nova Cond" panose="020B0506020202020204" pitchFamily="34" charset="0"/>
              </a:rPr>
              <a:t>CPF</a:t>
            </a:r>
            <a:r>
              <a:rPr lang="fr-FR" sz="3200" b="1" dirty="0">
                <a:latin typeface="Arial Nova Cond" panose="020B0506020202020204" pitchFamily="34" charset="0"/>
              </a:rPr>
              <a:t>: </a:t>
            </a:r>
            <a:r>
              <a:rPr lang="fr-FR" sz="3200" b="1" dirty="0" smtClean="0">
                <a:latin typeface="Arial Nova Cond" panose="020B0506020202020204" pitchFamily="34" charset="0"/>
              </a:rPr>
              <a:t>Alimentation du compte et</a:t>
            </a:r>
            <a:br>
              <a:rPr lang="fr-FR" sz="3200" b="1" dirty="0" smtClean="0">
                <a:latin typeface="Arial Nova Cond" panose="020B0506020202020204" pitchFamily="34" charset="0"/>
              </a:rPr>
            </a:br>
            <a:r>
              <a:rPr lang="fr-FR" sz="3200" b="1" dirty="0" smtClean="0">
                <a:latin typeface="Arial Nova Cond" panose="020B0506020202020204" pitchFamily="34" charset="0"/>
              </a:rPr>
              <a:t>droits acquis</a:t>
            </a:r>
            <a:endParaRPr lang="fr-FR" b="1" dirty="0">
              <a:latin typeface="Arial Nova Cond" panose="020B0506020202020204" pitchFamily="34" charset="0"/>
            </a:endParaRPr>
          </a:p>
        </p:txBody>
      </p:sp>
    </p:spTree>
    <p:extLst>
      <p:ext uri="{BB962C8B-B14F-4D97-AF65-F5344CB8AC3E}">
        <p14:creationId xmlns:p14="http://schemas.microsoft.com/office/powerpoint/2010/main" val="2227029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4294967295"/>
          </p:nvPr>
        </p:nvSpPr>
        <p:spPr>
          <a:xfrm>
            <a:off x="213360" y="1310640"/>
            <a:ext cx="8574380" cy="5425440"/>
          </a:xfrm>
          <a:prstGeom prst="rect">
            <a:avLst/>
          </a:prstGeom>
        </p:spPr>
        <p:txBody>
          <a:bodyPr/>
          <a:lstStyle/>
          <a:p>
            <a:pPr marL="0" indent="0">
              <a:buNone/>
            </a:pPr>
            <a:r>
              <a:rPr lang="fr-FR" sz="2400" b="1" dirty="0" smtClean="0">
                <a:latin typeface="Arial Nova Cond" panose="020B0506020202020204" pitchFamily="34" charset="0"/>
              </a:rPr>
              <a:t>Cas particuliers :</a:t>
            </a:r>
          </a:p>
          <a:p>
            <a:pPr marL="0" indent="0">
              <a:buNone/>
            </a:pPr>
            <a:endParaRPr lang="fr-FR" sz="1000" b="1" dirty="0" smtClean="0">
              <a:latin typeface="Arial Nova Cond" panose="020B0506020202020204" pitchFamily="34" charset="0"/>
            </a:endParaRPr>
          </a:p>
          <a:p>
            <a:pPr>
              <a:buFont typeface="Wingdings" panose="05000000000000000000" pitchFamily="2" charset="2"/>
              <a:buChar char="§"/>
            </a:pPr>
            <a:r>
              <a:rPr lang="fr-FR" sz="2200" b="1" dirty="0" smtClean="0">
                <a:latin typeface="Arial Nova Light" panose="020B0304020202020204" pitchFamily="34" charset="0"/>
              </a:rPr>
              <a:t>Agent de catégorie C ayant un niveau inférieur au niveau 3</a:t>
            </a:r>
            <a:r>
              <a:rPr lang="fr-FR" sz="2200" dirty="0" smtClean="0">
                <a:latin typeface="Arial Nova Light" panose="020B0304020202020204" pitchFamily="34" charset="0"/>
              </a:rPr>
              <a:t> du répertoire national des certifications professionnelles (RNCP)</a:t>
            </a:r>
          </a:p>
          <a:p>
            <a:pPr marL="0" indent="0">
              <a:buNone/>
            </a:pPr>
            <a:r>
              <a:rPr lang="fr-FR" sz="2200" dirty="0" smtClean="0">
                <a:latin typeface="Arial Nova Light" panose="020B0304020202020204" pitchFamily="34" charset="0"/>
              </a:rPr>
              <a:t>    48H /an avec plafond relevé à 400H </a:t>
            </a:r>
            <a:r>
              <a:rPr lang="fr-FR" sz="2200" dirty="0" smtClean="0">
                <a:latin typeface="Arial Nova Light" panose="020B0304020202020204" pitchFamily="34" charset="0"/>
                <a:sym typeface="Wingdings" panose="05000000000000000000" pitchFamily="2" charset="2"/>
              </a:rPr>
              <a:t> C’est à l’agent de déclarer sur son espace personnel : « niveau de diplôme le plus élevé obtenu »</a:t>
            </a:r>
            <a:endParaRPr lang="fr-FR" sz="2200" dirty="0" smtClean="0">
              <a:latin typeface="Arial Nova Light" panose="020B0304020202020204" pitchFamily="34" charset="0"/>
            </a:endParaRPr>
          </a:p>
          <a:p>
            <a:pPr marL="0" indent="0">
              <a:buNone/>
            </a:pPr>
            <a:endParaRPr lang="fr-FR" sz="1050" dirty="0" smtClean="0">
              <a:latin typeface="Arial Nova Light" panose="020B0304020202020204" pitchFamily="34" charset="0"/>
            </a:endParaRPr>
          </a:p>
          <a:p>
            <a:pPr>
              <a:buFont typeface="Wingdings" panose="05000000000000000000" pitchFamily="2" charset="2"/>
              <a:buChar char="§"/>
            </a:pPr>
            <a:r>
              <a:rPr lang="fr-FR" sz="2200" dirty="0" smtClean="0">
                <a:latin typeface="Arial Nova Light" panose="020B0304020202020204" pitchFamily="34" charset="0"/>
              </a:rPr>
              <a:t>Agent souhaitant prévenir une </a:t>
            </a:r>
            <a:r>
              <a:rPr lang="fr-FR" sz="2200" b="1" dirty="0" smtClean="0">
                <a:latin typeface="Arial Nova Light" panose="020B0304020202020204" pitchFamily="34" charset="0"/>
              </a:rPr>
              <a:t>situation d’inaptitude physique </a:t>
            </a:r>
          </a:p>
          <a:p>
            <a:pPr marL="0" indent="0">
              <a:buNone/>
            </a:pPr>
            <a:r>
              <a:rPr lang="fr-FR" sz="2200" dirty="0">
                <a:latin typeface="Arial Nova Light" panose="020B0304020202020204" pitchFamily="34" charset="0"/>
              </a:rPr>
              <a:t> </a:t>
            </a:r>
            <a:r>
              <a:rPr lang="fr-FR" sz="2200" dirty="0" smtClean="0">
                <a:latin typeface="Arial Nova Light" panose="020B0304020202020204" pitchFamily="34" charset="0"/>
              </a:rPr>
              <a:t>   Crédit d’heures supplémentaires, dans limite de 150 heures :</a:t>
            </a:r>
          </a:p>
          <a:p>
            <a:pPr marL="0" indent="0">
              <a:buNone/>
            </a:pPr>
            <a:r>
              <a:rPr lang="fr-FR" sz="2200" dirty="0" smtClean="0">
                <a:latin typeface="Arial Nova Light" panose="020B0304020202020204" pitchFamily="34" charset="0"/>
              </a:rPr>
              <a:t>		- Soit 300 H au total pour un agent à temps complet ou partiel </a:t>
            </a:r>
          </a:p>
          <a:p>
            <a:pPr marL="0" indent="0">
              <a:buNone/>
            </a:pPr>
            <a:r>
              <a:rPr lang="fr-FR" sz="2200" dirty="0" smtClean="0">
                <a:latin typeface="Arial Nova Light" panose="020B0304020202020204" pitchFamily="34" charset="0"/>
              </a:rPr>
              <a:t>		- 550H pour agent catégorie C ayant niveau inférieur au 				niveau 3 du RNCP ( CAP / BEP)</a:t>
            </a:r>
          </a:p>
          <a:p>
            <a:pPr>
              <a:buFont typeface="Wingdings" panose="05000000000000000000" pitchFamily="2" charset="2"/>
              <a:buChar char="§"/>
            </a:pPr>
            <a:r>
              <a:rPr lang="fr-FR" sz="2200" dirty="0">
                <a:latin typeface="Arial Nova Light" panose="020B0304020202020204" pitchFamily="34" charset="0"/>
                <a:sym typeface="Wingdings" panose="05000000000000000000" pitchFamily="2" charset="2"/>
              </a:rPr>
              <a:t>Ne pas décrémenter les heures acquises au titre du CPF pour les agents risquant une inaptitude et/ou risquant une situation de reclassement  (gestion interne)</a:t>
            </a:r>
            <a:endParaRPr lang="fr-FR" sz="2200" dirty="0">
              <a:latin typeface="Arial Nova Light" panose="020B0304020202020204" pitchFamily="34" charset="0"/>
            </a:endParaRPr>
          </a:p>
          <a:p>
            <a:pPr marL="0" indent="0">
              <a:buNone/>
            </a:pPr>
            <a:endParaRPr lang="fr-FR" sz="2400" dirty="0" smtClean="0"/>
          </a:p>
          <a:p>
            <a:pPr>
              <a:buFont typeface="Wingdings" panose="05000000000000000000" pitchFamily="2" charset="2"/>
              <a:buChar char="§"/>
            </a:pPr>
            <a:endParaRPr lang="fr-FR" sz="2400" dirty="0"/>
          </a:p>
        </p:txBody>
      </p:sp>
      <p:sp>
        <p:nvSpPr>
          <p:cNvPr id="3" name="Titre 2"/>
          <p:cNvSpPr>
            <a:spLocks noGrp="1"/>
          </p:cNvSpPr>
          <p:nvPr>
            <p:ph type="title" idx="4294967295"/>
          </p:nvPr>
        </p:nvSpPr>
        <p:spPr>
          <a:xfrm>
            <a:off x="0" y="312738"/>
            <a:ext cx="8787740" cy="865822"/>
          </a:xfrm>
          <a:prstGeom prst="rect">
            <a:avLst/>
          </a:prstGeom>
        </p:spPr>
        <p:txBody>
          <a:bodyPr/>
          <a:lstStyle/>
          <a:p>
            <a:r>
              <a:rPr lang="fr-FR" sz="2800" b="1" dirty="0" smtClean="0">
                <a:solidFill>
                  <a:srgbClr val="83244E"/>
                </a:solidFill>
              </a:rPr>
              <a:t>          </a:t>
            </a:r>
            <a:r>
              <a:rPr lang="fr-FR" sz="3200" b="1" dirty="0" smtClean="0">
                <a:latin typeface="Arial Nova Cond" panose="020B0506020202020204" pitchFamily="34" charset="0"/>
              </a:rPr>
              <a:t>CPF</a:t>
            </a:r>
            <a:r>
              <a:rPr lang="fr-FR" sz="3200" b="1" dirty="0">
                <a:latin typeface="Arial Nova Cond" panose="020B0506020202020204" pitchFamily="34" charset="0"/>
              </a:rPr>
              <a:t>: </a:t>
            </a:r>
            <a:r>
              <a:rPr lang="fr-FR" sz="3200" b="1" dirty="0" smtClean="0">
                <a:latin typeface="Arial Nova Cond" panose="020B0506020202020204" pitchFamily="34" charset="0"/>
              </a:rPr>
              <a:t>cas particuliers</a:t>
            </a:r>
            <a:endParaRPr lang="fr-FR" sz="4800" b="1" dirty="0">
              <a:latin typeface="Arial Nova Cond" panose="020B0506020202020204" pitchFamily="34" charset="0"/>
            </a:endParaRPr>
          </a:p>
        </p:txBody>
      </p:sp>
    </p:spTree>
    <p:extLst>
      <p:ext uri="{BB962C8B-B14F-4D97-AF65-F5344CB8AC3E}">
        <p14:creationId xmlns:p14="http://schemas.microsoft.com/office/powerpoint/2010/main" val="2828531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4294967295"/>
          </p:nvPr>
        </p:nvSpPr>
        <p:spPr>
          <a:xfrm>
            <a:off x="314960" y="1391920"/>
            <a:ext cx="8382000" cy="4485706"/>
          </a:xfrm>
          <a:prstGeom prst="rect">
            <a:avLst/>
          </a:prstGeom>
        </p:spPr>
        <p:txBody>
          <a:bodyPr/>
          <a:lstStyle/>
          <a:p>
            <a:r>
              <a:rPr lang="fr-FR" sz="2400" b="1" dirty="0" smtClean="0">
                <a:latin typeface="Arial Nova Light" panose="020B0304020202020204" pitchFamily="34" charset="0"/>
              </a:rPr>
              <a:t>Consommation des droits :</a:t>
            </a:r>
          </a:p>
          <a:p>
            <a:pPr marL="0" indent="0">
              <a:buNone/>
            </a:pPr>
            <a:endParaRPr lang="fr-FR" sz="2400" b="1" dirty="0" smtClean="0">
              <a:latin typeface="Arial Nova Light" panose="020B0304020202020204" pitchFamily="34" charset="0"/>
            </a:endParaRPr>
          </a:p>
          <a:p>
            <a:pPr marL="0" indent="0">
              <a:buNone/>
            </a:pPr>
            <a:r>
              <a:rPr lang="fr-FR" sz="2400" dirty="0" smtClean="0">
                <a:latin typeface="Arial Nova Light" panose="020B0304020202020204" pitchFamily="34" charset="0"/>
              </a:rPr>
              <a:t>- Les heures consommées au titre du CPF peuvent intervenir en complément :</a:t>
            </a:r>
          </a:p>
          <a:p>
            <a:pPr marL="1257300" lvl="3" indent="0">
              <a:buNone/>
            </a:pPr>
            <a:r>
              <a:rPr lang="fr-FR" sz="2400" dirty="0" smtClean="0">
                <a:latin typeface="Arial Nova Light" panose="020B0304020202020204" pitchFamily="34" charset="0"/>
              </a:rPr>
              <a:t>- Du congé de formation professionnelle(avant ou après)</a:t>
            </a:r>
          </a:p>
          <a:p>
            <a:pPr marL="1257300" lvl="3" indent="0">
              <a:buNone/>
            </a:pPr>
            <a:r>
              <a:rPr lang="fr-FR" sz="2400" dirty="0" smtClean="0">
                <a:latin typeface="Arial Nova Light" panose="020B0304020202020204" pitchFamily="34" charset="0"/>
              </a:rPr>
              <a:t>- Du congé pour validation des acquis de l’expérience</a:t>
            </a:r>
          </a:p>
          <a:p>
            <a:pPr lvl="3" indent="-342900">
              <a:buFontTx/>
              <a:buChar char="-"/>
            </a:pPr>
            <a:r>
              <a:rPr lang="fr-FR" sz="2400" dirty="0" smtClean="0">
                <a:latin typeface="Arial Nova Light" panose="020B0304020202020204" pitchFamily="34" charset="0"/>
              </a:rPr>
              <a:t>Du congé pour bilan de compétences </a:t>
            </a:r>
          </a:p>
          <a:p>
            <a:pPr lvl="3" indent="-342900">
              <a:buFontTx/>
              <a:buChar char="-"/>
            </a:pPr>
            <a:r>
              <a:rPr lang="fr-FR" sz="2400" dirty="0" smtClean="0">
                <a:latin typeface="Arial Nova Light" panose="020B0304020202020204" pitchFamily="34" charset="0"/>
              </a:rPr>
              <a:t>Pour préparer examens et concours</a:t>
            </a:r>
          </a:p>
          <a:p>
            <a:pPr lvl="3" indent="-342900">
              <a:buFontTx/>
              <a:buChar char="-"/>
            </a:pPr>
            <a:r>
              <a:rPr lang="fr-FR" sz="2400" dirty="0" smtClean="0">
                <a:latin typeface="Arial Nova Light" panose="020B0304020202020204" pitchFamily="34" charset="0"/>
              </a:rPr>
              <a:t>Des heures de formation acquises au titre du CEC</a:t>
            </a:r>
          </a:p>
          <a:p>
            <a:pPr>
              <a:buFont typeface="Wingdings" panose="05000000000000000000" pitchFamily="2" charset="2"/>
              <a:buChar char="§"/>
            </a:pPr>
            <a:endParaRPr lang="fr-FR" sz="2400" dirty="0"/>
          </a:p>
        </p:txBody>
      </p:sp>
      <p:sp>
        <p:nvSpPr>
          <p:cNvPr id="3" name="Titre 2"/>
          <p:cNvSpPr>
            <a:spLocks noGrp="1"/>
          </p:cNvSpPr>
          <p:nvPr>
            <p:ph type="title" idx="4294967295"/>
          </p:nvPr>
        </p:nvSpPr>
        <p:spPr>
          <a:xfrm>
            <a:off x="904240" y="406400"/>
            <a:ext cx="7884160" cy="739458"/>
          </a:xfrm>
          <a:prstGeom prst="rect">
            <a:avLst/>
          </a:prstGeom>
        </p:spPr>
        <p:txBody>
          <a:bodyPr/>
          <a:lstStyle/>
          <a:p>
            <a:r>
              <a:rPr lang="fr-FR" sz="2800" b="1" dirty="0" smtClean="0">
                <a:solidFill>
                  <a:srgbClr val="83244E"/>
                </a:solidFill>
              </a:rPr>
              <a:t>          </a:t>
            </a:r>
            <a:r>
              <a:rPr lang="fr-FR" sz="3200" b="1" dirty="0" smtClean="0">
                <a:latin typeface="Arial Nova Cond" panose="020B0506020202020204" pitchFamily="34" charset="0"/>
              </a:rPr>
              <a:t>CPF</a:t>
            </a:r>
            <a:r>
              <a:rPr lang="fr-FR" sz="3200" b="1" dirty="0">
                <a:latin typeface="Arial Nova Cond" panose="020B0506020202020204" pitchFamily="34" charset="0"/>
              </a:rPr>
              <a:t>: </a:t>
            </a:r>
            <a:r>
              <a:rPr lang="fr-FR" sz="3200" b="1" dirty="0" smtClean="0">
                <a:latin typeface="Arial Nova Cond" panose="020B0506020202020204" pitchFamily="34" charset="0"/>
              </a:rPr>
              <a:t>consommation des droits</a:t>
            </a:r>
            <a:endParaRPr lang="fr-FR" b="1" dirty="0">
              <a:latin typeface="Arial Nova Cond" panose="020B0506020202020204" pitchFamily="34" charset="0"/>
            </a:endParaRPr>
          </a:p>
        </p:txBody>
      </p:sp>
    </p:spTree>
    <p:extLst>
      <p:ext uri="{BB962C8B-B14F-4D97-AF65-F5344CB8AC3E}">
        <p14:creationId xmlns:p14="http://schemas.microsoft.com/office/powerpoint/2010/main" val="2347245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76401" y="837565"/>
            <a:ext cx="7000240" cy="552450"/>
          </a:xfrm>
        </p:spPr>
        <p:txBody>
          <a:bodyPr/>
          <a:lstStyle/>
          <a:p>
            <a:pPr marL="0" indent="0">
              <a:buNone/>
            </a:pPr>
            <a:r>
              <a:rPr lang="fr-FR" sz="3200" dirty="0" smtClean="0">
                <a:solidFill>
                  <a:schemeClr val="tx1"/>
                </a:solidFill>
                <a:latin typeface="Arial Nova Cond" panose="020B0506020202020204" pitchFamily="34" charset="0"/>
              </a:rPr>
              <a:t>CPF : Portabilité des droits acquis et conversion</a:t>
            </a:r>
            <a:endParaRPr lang="fr-FR" sz="3200" dirty="0">
              <a:solidFill>
                <a:schemeClr val="tx1"/>
              </a:solidFill>
              <a:latin typeface="Arial Nova Cond" panose="020B0506020202020204" pitchFamily="34" charset="0"/>
            </a:endParaRPr>
          </a:p>
        </p:txBody>
      </p:sp>
      <p:sp>
        <p:nvSpPr>
          <p:cNvPr id="3" name="Espace réservé du texte 2"/>
          <p:cNvSpPr>
            <a:spLocks noGrp="1"/>
          </p:cNvSpPr>
          <p:nvPr>
            <p:ph type="body" sz="quarter" idx="14"/>
          </p:nvPr>
        </p:nvSpPr>
        <p:spPr>
          <a:xfrm>
            <a:off x="199391" y="1969135"/>
            <a:ext cx="8568690" cy="2593340"/>
          </a:xfrm>
        </p:spPr>
        <p:txBody>
          <a:bodyPr/>
          <a:lstStyle/>
          <a:p>
            <a:pPr marL="342900" indent="-342900">
              <a:buFont typeface="Wingdings"/>
              <a:buChar char="è"/>
            </a:pPr>
            <a:endParaRPr lang="fr-FR" sz="2400" dirty="0" smtClean="0">
              <a:latin typeface="Arial Nova Light" panose="020B0304020202020204" pitchFamily="34" charset="0"/>
              <a:sym typeface="Wingdings" panose="05000000000000000000" pitchFamily="2" charset="2"/>
            </a:endParaRPr>
          </a:p>
          <a:p>
            <a:pPr marL="342900" indent="-342900">
              <a:buFont typeface="Wingdings"/>
              <a:buChar char="è"/>
            </a:pPr>
            <a:r>
              <a:rPr lang="fr-FR" sz="2400" b="1" dirty="0">
                <a:latin typeface="Arial Nova Light" panose="020B0304020202020204" pitchFamily="34" charset="0"/>
              </a:rPr>
              <a:t>Droits attachés à l’agent</a:t>
            </a:r>
            <a:r>
              <a:rPr lang="fr-FR" sz="2400" dirty="0">
                <a:latin typeface="Arial Nova Light" panose="020B0304020202020204" pitchFamily="34" charset="0"/>
              </a:rPr>
              <a:t>, et non à son employeur</a:t>
            </a:r>
            <a:endParaRPr lang="fr-FR" sz="2400" dirty="0" smtClean="0">
              <a:latin typeface="Arial Nova Light" panose="020B0304020202020204" pitchFamily="34" charset="0"/>
              <a:sym typeface="Wingdings" panose="05000000000000000000" pitchFamily="2" charset="2"/>
            </a:endParaRPr>
          </a:p>
          <a:p>
            <a:pPr marL="342900" indent="-342900">
              <a:buFont typeface="Wingdings"/>
              <a:buChar char="è"/>
            </a:pPr>
            <a:r>
              <a:rPr lang="fr-FR" sz="2400" dirty="0" smtClean="0">
                <a:latin typeface="Arial Nova Light" panose="020B0304020202020204" pitchFamily="34" charset="0"/>
                <a:sym typeface="Wingdings" panose="05000000000000000000" pitchFamily="2" charset="2"/>
              </a:rPr>
              <a:t>D</a:t>
            </a:r>
            <a:r>
              <a:rPr lang="fr-FR" sz="2400" dirty="0" smtClean="0">
                <a:latin typeface="Arial Nova Light" panose="020B0304020202020204" pitchFamily="34" charset="0"/>
              </a:rPr>
              <a:t>roits acquis </a:t>
            </a:r>
            <a:r>
              <a:rPr lang="fr-FR" sz="2400" dirty="0">
                <a:latin typeface="Arial Nova Light" panose="020B0304020202020204" pitchFamily="34" charset="0"/>
              </a:rPr>
              <a:t>portables entre les </a:t>
            </a:r>
            <a:r>
              <a:rPr lang="fr-FR" sz="2400" b="1" dirty="0">
                <a:latin typeface="Arial Nova Light" panose="020B0304020202020204" pitchFamily="34" charset="0"/>
              </a:rPr>
              <a:t>trois versants de la fonction publique</a:t>
            </a:r>
            <a:r>
              <a:rPr lang="fr-FR" sz="2400" dirty="0">
                <a:latin typeface="Arial Nova Light" panose="020B0304020202020204" pitchFamily="34" charset="0"/>
              </a:rPr>
              <a:t>. </a:t>
            </a:r>
            <a:endParaRPr lang="fr-FR" sz="2400" dirty="0" smtClean="0">
              <a:latin typeface="Arial Nova Light" panose="020B0304020202020204" pitchFamily="34" charset="0"/>
            </a:endParaRPr>
          </a:p>
          <a:p>
            <a:pPr marL="342900" indent="-342900">
              <a:buFont typeface="Wingdings"/>
              <a:buChar char="è"/>
            </a:pPr>
            <a:r>
              <a:rPr lang="fr-FR" sz="2400" b="1" dirty="0" smtClean="0">
                <a:latin typeface="Arial Nova Light" panose="020B0304020202020204" pitchFamily="34" charset="0"/>
              </a:rPr>
              <a:t>Portabilité </a:t>
            </a:r>
            <a:r>
              <a:rPr lang="fr-FR" sz="2400" b="1" dirty="0">
                <a:latin typeface="Arial Nova Light" panose="020B0304020202020204" pitchFamily="34" charset="0"/>
              </a:rPr>
              <a:t>entre le secteur public et </a:t>
            </a:r>
            <a:r>
              <a:rPr lang="fr-FR" sz="2400" b="1" dirty="0" smtClean="0">
                <a:latin typeface="Arial Nova Light" panose="020B0304020202020204" pitchFamily="34" charset="0"/>
              </a:rPr>
              <a:t>privé</a:t>
            </a:r>
          </a:p>
          <a:p>
            <a:pPr marL="342900" indent="-342900">
              <a:buFont typeface="Wingdings"/>
              <a:buChar char="è"/>
            </a:pPr>
            <a:r>
              <a:rPr lang="fr-FR" sz="2400" dirty="0" smtClean="0">
                <a:latin typeface="Arial Nova Light" panose="020B0304020202020204" pitchFamily="34" charset="0"/>
              </a:rPr>
              <a:t>La </a:t>
            </a:r>
            <a:r>
              <a:rPr lang="fr-FR" sz="2400" b="1" dirty="0">
                <a:latin typeface="Arial Nova Light" panose="020B0304020202020204" pitchFamily="34" charset="0"/>
              </a:rPr>
              <a:t>monétisation des droits ne concerne pas les agents publics </a:t>
            </a:r>
            <a:r>
              <a:rPr lang="fr-FR" sz="2400" dirty="0">
                <a:latin typeface="Arial Nova Light" panose="020B0304020202020204" pitchFamily="34" charset="0"/>
              </a:rPr>
              <a:t>dont les droits restent comptabilisés en </a:t>
            </a:r>
            <a:r>
              <a:rPr lang="fr-FR" sz="2400" dirty="0" smtClean="0">
                <a:latin typeface="Arial Nova Light" panose="020B0304020202020204" pitchFamily="34" charset="0"/>
              </a:rPr>
              <a:t>heures</a:t>
            </a:r>
          </a:p>
          <a:p>
            <a:pPr marL="0" indent="0">
              <a:buNone/>
            </a:pPr>
            <a:r>
              <a:rPr lang="fr-FR" sz="1800" i="1" dirty="0" smtClean="0">
                <a:latin typeface="Arial Nova Light" panose="020B0304020202020204" pitchFamily="34" charset="0"/>
              </a:rPr>
              <a:t>(loi </a:t>
            </a:r>
            <a:r>
              <a:rPr lang="fr-FR" sz="1800" i="1" dirty="0">
                <a:latin typeface="Arial Nova Light" panose="020B0304020202020204" pitchFamily="34" charset="0"/>
              </a:rPr>
              <a:t>n° 2019-828 du 6 août 2019 </a:t>
            </a:r>
            <a:r>
              <a:rPr lang="fr-FR" sz="1800" i="1" dirty="0" smtClean="0">
                <a:latin typeface="Arial Nova Light" panose="020B0304020202020204" pitchFamily="34" charset="0"/>
              </a:rPr>
              <a:t>TFP)</a:t>
            </a:r>
          </a:p>
        </p:txBody>
      </p:sp>
    </p:spTree>
    <p:extLst>
      <p:ext uri="{BB962C8B-B14F-4D97-AF65-F5344CB8AC3E}">
        <p14:creationId xmlns:p14="http://schemas.microsoft.com/office/powerpoint/2010/main" val="2378267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18173" y="187325"/>
            <a:ext cx="6358467" cy="552450"/>
          </a:xfrm>
        </p:spPr>
        <p:txBody>
          <a:bodyPr/>
          <a:lstStyle/>
          <a:p>
            <a:pPr marL="0" indent="0">
              <a:buNone/>
            </a:pPr>
            <a:r>
              <a:rPr lang="fr-FR" sz="3200" dirty="0" smtClean="0">
                <a:solidFill>
                  <a:schemeClr val="tx1"/>
                </a:solidFill>
                <a:latin typeface="Arial Nova Cond" panose="020B0506020202020204" pitchFamily="34" charset="0"/>
              </a:rPr>
              <a:t>CPF : Portabilité des droits et conversion</a:t>
            </a:r>
            <a:endParaRPr lang="fr-FR" sz="3200" dirty="0">
              <a:solidFill>
                <a:schemeClr val="tx1"/>
              </a:solidFill>
              <a:latin typeface="Arial Nova Cond" panose="020B0506020202020204" pitchFamily="34" charset="0"/>
            </a:endParaRPr>
          </a:p>
        </p:txBody>
      </p:sp>
      <p:sp>
        <p:nvSpPr>
          <p:cNvPr id="3" name="Espace réservé du texte 2"/>
          <p:cNvSpPr>
            <a:spLocks noGrp="1"/>
          </p:cNvSpPr>
          <p:nvPr>
            <p:ph type="body" sz="quarter" idx="14"/>
          </p:nvPr>
        </p:nvSpPr>
        <p:spPr>
          <a:xfrm>
            <a:off x="209550" y="3383280"/>
            <a:ext cx="8568690" cy="2887980"/>
          </a:xfrm>
        </p:spPr>
        <p:txBody>
          <a:bodyPr/>
          <a:lstStyle/>
          <a:p>
            <a:pPr marL="457200">
              <a:buFont typeface="Arial" panose="020B0604020202020204" pitchFamily="34" charset="0"/>
              <a:buChar char="•"/>
            </a:pPr>
            <a:r>
              <a:rPr lang="fr-FR" sz="2000" dirty="0" smtClean="0">
                <a:latin typeface="Arial Nova Light" panose="020B0304020202020204" pitchFamily="34" charset="0"/>
              </a:rPr>
              <a:t>Si activité générée dans le secteur privé et secteur public = 2 compteurs sur le compteur CPF (en € et en H)</a:t>
            </a:r>
          </a:p>
          <a:p>
            <a:pPr marL="457200">
              <a:buFont typeface="Arial" panose="020B0604020202020204" pitchFamily="34" charset="0"/>
              <a:buChar char="•"/>
            </a:pPr>
            <a:r>
              <a:rPr lang="fr-FR" sz="2000" dirty="0" smtClean="0">
                <a:latin typeface="Arial Nova Light" panose="020B0304020202020204" pitchFamily="34" charset="0"/>
              </a:rPr>
              <a:t>Un agent public partant vers le privé : les heures seront converties en € (15€/H) </a:t>
            </a:r>
          </a:p>
          <a:p>
            <a:pPr marL="457200">
              <a:buFont typeface="Arial" panose="020B0604020202020204" pitchFamily="34" charset="0"/>
              <a:buChar char="•"/>
            </a:pPr>
            <a:r>
              <a:rPr lang="fr-FR" sz="2000" dirty="0" smtClean="0">
                <a:latin typeface="Arial Nova Light" panose="020B0304020202020204" pitchFamily="34" charset="0"/>
              </a:rPr>
              <a:t>Un agent venant du privé : conversion en heures (1H=15€) dans limite des plafonds de droits applicables au secteur public (150H et 400H ) </a:t>
            </a:r>
          </a:p>
          <a:p>
            <a:pPr marL="457200">
              <a:buFont typeface="Arial" panose="020B0604020202020204" pitchFamily="34" charset="0"/>
              <a:buChar char="•"/>
            </a:pPr>
            <a:r>
              <a:rPr lang="fr-FR" sz="2000" dirty="0" smtClean="0">
                <a:latin typeface="Arial Nova Light" panose="020B0304020202020204" pitchFamily="34" charset="0"/>
              </a:rPr>
              <a:t>En cas de changement de situation au cours d’année, adresser sa demande de conversion à : </a:t>
            </a:r>
            <a:r>
              <a:rPr lang="fr-FR" sz="2000" dirty="0" smtClean="0">
                <a:latin typeface="Arial Nova Light" panose="020B0304020202020204" pitchFamily="34" charset="0"/>
                <a:hlinkClick r:id="rId3"/>
              </a:rPr>
              <a:t>dfp_mcf_gestion-des-droits-et-formations@caissedesdepots.fr</a:t>
            </a:r>
            <a:r>
              <a:rPr lang="fr-FR" sz="2000" dirty="0" smtClean="0">
                <a:latin typeface="Arial Nova Light" panose="020B0304020202020204" pitchFamily="34" charset="0"/>
              </a:rPr>
              <a:t> en précisant votre situation actuelle et la date d’entrée en formation</a:t>
            </a:r>
            <a:endParaRPr lang="fr-FR" sz="2000" dirty="0">
              <a:latin typeface="Arial Nova Light" panose="020B0304020202020204" pitchFamily="34" charset="0"/>
            </a:endParaRPr>
          </a:p>
        </p:txBody>
      </p:sp>
      <p:sp>
        <p:nvSpPr>
          <p:cNvPr id="4" name="Espace réservé du texte 3"/>
          <p:cNvSpPr>
            <a:spLocks noGrp="1"/>
          </p:cNvSpPr>
          <p:nvPr>
            <p:ph type="body" sz="quarter" idx="16"/>
          </p:nvPr>
        </p:nvSpPr>
        <p:spPr>
          <a:xfrm>
            <a:off x="554990" y="1522095"/>
            <a:ext cx="8223250" cy="1590675"/>
          </a:xfrm>
        </p:spPr>
        <p:txBody>
          <a:bodyPr/>
          <a:lstStyle/>
          <a:p>
            <a:pPr marL="0" indent="0">
              <a:buNone/>
            </a:pPr>
            <a:r>
              <a:rPr lang="fr-FR" sz="2400" dirty="0" smtClean="0">
                <a:solidFill>
                  <a:srgbClr val="000000"/>
                </a:solidFill>
                <a:latin typeface="Arial Nova Light" panose="020B0304020202020204" pitchFamily="34" charset="0"/>
                <a:sym typeface="Wingdings" panose="05000000000000000000" pitchFamily="2" charset="2"/>
              </a:rPr>
              <a:t> </a:t>
            </a:r>
            <a:r>
              <a:rPr lang="fr-FR" sz="2400" dirty="0" smtClean="0">
                <a:solidFill>
                  <a:srgbClr val="000000"/>
                </a:solidFill>
                <a:latin typeface="Arial Nova Light" panose="020B0304020202020204" pitchFamily="34" charset="0"/>
              </a:rPr>
              <a:t>La </a:t>
            </a:r>
            <a:r>
              <a:rPr lang="fr-FR" sz="2400" dirty="0">
                <a:solidFill>
                  <a:srgbClr val="000000"/>
                </a:solidFill>
                <a:latin typeface="Arial Nova Light" panose="020B0304020202020204" pitchFamily="34" charset="0"/>
              </a:rPr>
              <a:t>conversion en heures des droits acquis en euros est prévue afin de garantir la portabilité des droits entre secteurs privé et </a:t>
            </a:r>
            <a:r>
              <a:rPr lang="fr-FR" sz="2400" dirty="0" smtClean="0">
                <a:solidFill>
                  <a:srgbClr val="000000"/>
                </a:solidFill>
                <a:latin typeface="Arial Nova Light" panose="020B0304020202020204" pitchFamily="34" charset="0"/>
              </a:rPr>
              <a:t>public</a:t>
            </a:r>
            <a:endParaRPr lang="fr-FR" sz="2400" b="0" dirty="0">
              <a:solidFill>
                <a:srgbClr val="000000"/>
              </a:solidFill>
              <a:latin typeface="Arial Nova Light" panose="020B0304020202020204" pitchFamily="34" charset="0"/>
            </a:endParaRPr>
          </a:p>
          <a:p>
            <a:pPr marL="0" indent="0">
              <a:buNone/>
            </a:pPr>
            <a:r>
              <a:rPr lang="fr-FR" sz="2000" b="0" i="1" dirty="0" smtClean="0">
                <a:solidFill>
                  <a:srgbClr val="000000"/>
                </a:solidFill>
                <a:latin typeface="Arial Nova Light" panose="020B0304020202020204" pitchFamily="34" charset="0"/>
              </a:rPr>
              <a:t>Article</a:t>
            </a:r>
            <a:r>
              <a:rPr lang="fr-FR" sz="2000" b="0" i="1" dirty="0">
                <a:solidFill>
                  <a:srgbClr val="000000"/>
                </a:solidFill>
                <a:latin typeface="Arial Nova Light" panose="020B0304020202020204" pitchFamily="34" charset="0"/>
              </a:rPr>
              <a:t> L. 6323-3 du Code du travail </a:t>
            </a:r>
            <a:r>
              <a:rPr lang="fr-FR" sz="2000" b="0" i="1" dirty="0" smtClean="0">
                <a:solidFill>
                  <a:srgbClr val="000000"/>
                </a:solidFill>
                <a:latin typeface="Arial Nova Light" panose="020B0304020202020204" pitchFamily="34" charset="0"/>
              </a:rPr>
              <a:t>= conversion </a:t>
            </a:r>
            <a:r>
              <a:rPr lang="fr-FR" sz="2000" b="0" i="1" dirty="0">
                <a:solidFill>
                  <a:srgbClr val="000000"/>
                </a:solidFill>
                <a:latin typeface="Arial Nova Light" panose="020B0304020202020204" pitchFamily="34" charset="0"/>
              </a:rPr>
              <a:t>en euros des droits acquis en </a:t>
            </a:r>
            <a:r>
              <a:rPr lang="fr-FR" sz="2000" b="0" i="1" dirty="0" smtClean="0">
                <a:solidFill>
                  <a:srgbClr val="000000"/>
                </a:solidFill>
                <a:latin typeface="Arial Nova Light" panose="020B0304020202020204" pitchFamily="34" charset="0"/>
              </a:rPr>
              <a:t>heures</a:t>
            </a:r>
          </a:p>
        </p:txBody>
      </p:sp>
    </p:spTree>
    <p:extLst>
      <p:ext uri="{BB962C8B-B14F-4D97-AF65-F5344CB8AC3E}">
        <p14:creationId xmlns:p14="http://schemas.microsoft.com/office/powerpoint/2010/main" val="2378267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18173" y="187325"/>
            <a:ext cx="6358467" cy="552450"/>
          </a:xfrm>
        </p:spPr>
        <p:txBody>
          <a:bodyPr/>
          <a:lstStyle/>
          <a:p>
            <a:pPr marL="0" indent="0">
              <a:buNone/>
            </a:pPr>
            <a:r>
              <a:rPr lang="fr-FR" sz="3200" dirty="0" smtClean="0">
                <a:solidFill>
                  <a:schemeClr val="tx1"/>
                </a:solidFill>
                <a:latin typeface="Arial Nova Cond" panose="020B0506020202020204" pitchFamily="34" charset="0"/>
              </a:rPr>
              <a:t>CPF : Portabilité des droits et conversion</a:t>
            </a:r>
            <a:endParaRPr lang="fr-FR" sz="3200" dirty="0">
              <a:solidFill>
                <a:schemeClr val="tx1"/>
              </a:solidFill>
              <a:latin typeface="Arial Nova Cond" panose="020B0506020202020204" pitchFamily="34" charset="0"/>
            </a:endParaRPr>
          </a:p>
        </p:txBody>
      </p:sp>
      <p:sp>
        <p:nvSpPr>
          <p:cNvPr id="3" name="Espace réservé du texte 2"/>
          <p:cNvSpPr>
            <a:spLocks noGrp="1"/>
          </p:cNvSpPr>
          <p:nvPr>
            <p:ph type="body" sz="quarter" idx="14"/>
          </p:nvPr>
        </p:nvSpPr>
        <p:spPr>
          <a:xfrm>
            <a:off x="209550" y="2105304"/>
            <a:ext cx="8568690" cy="2887980"/>
          </a:xfrm>
        </p:spPr>
        <p:txBody>
          <a:bodyPr/>
          <a:lstStyle/>
          <a:p>
            <a:pPr marL="457200">
              <a:buFont typeface="Arial" panose="020B0604020202020204" pitchFamily="34" charset="0"/>
              <a:buChar char="•"/>
            </a:pPr>
            <a:r>
              <a:rPr lang="fr-FR" sz="2000" b="1" dirty="0" smtClean="0">
                <a:latin typeface="Arial Nova Light" panose="020B0304020202020204" pitchFamily="34" charset="0"/>
              </a:rPr>
              <a:t>C’est à l’agent de le faire</a:t>
            </a:r>
          </a:p>
          <a:p>
            <a:pPr marL="457200">
              <a:buFont typeface="Arial" panose="020B0604020202020204" pitchFamily="34" charset="0"/>
              <a:buChar char="•"/>
            </a:pPr>
            <a:endParaRPr lang="fr-FR" sz="1400" dirty="0" smtClean="0">
              <a:latin typeface="Arial Nova Light" panose="020B0304020202020204" pitchFamily="34" charset="0"/>
            </a:endParaRPr>
          </a:p>
          <a:p>
            <a:pPr marL="457200">
              <a:buFont typeface="Arial" panose="020B0604020202020204" pitchFamily="34" charset="0"/>
              <a:buChar char="•"/>
            </a:pPr>
            <a:r>
              <a:rPr lang="fr-FR" sz="2000" dirty="0" smtClean="0">
                <a:latin typeface="Arial Nova Light" panose="020B0304020202020204" pitchFamily="34" charset="0"/>
              </a:rPr>
              <a:t>Rendez-vous sur son </a:t>
            </a:r>
            <a:r>
              <a:rPr lang="fr-FR" sz="2000" dirty="0" smtClean="0">
                <a:latin typeface="Arial Nova Light" panose="020B0304020202020204" pitchFamily="34" charset="0"/>
                <a:hlinkClick r:id="rId3"/>
              </a:rPr>
              <a:t>espace </a:t>
            </a:r>
            <a:r>
              <a:rPr lang="fr-FR" sz="2000" dirty="0">
                <a:latin typeface="Arial Nova Light" panose="020B0304020202020204" pitchFamily="34" charset="0"/>
                <a:hlinkClick r:id="rId3"/>
              </a:rPr>
              <a:t>personnel du site Mon Compte Formation. </a:t>
            </a:r>
            <a:endParaRPr lang="fr-FR" sz="2000" dirty="0" smtClean="0">
              <a:latin typeface="Arial Nova Light" panose="020B0304020202020204" pitchFamily="34" charset="0"/>
            </a:endParaRPr>
          </a:p>
          <a:p>
            <a:pPr marL="457200">
              <a:buFont typeface="Arial" panose="020B0604020202020204" pitchFamily="34" charset="0"/>
              <a:buChar char="•"/>
            </a:pPr>
            <a:endParaRPr lang="fr-FR" sz="1400" dirty="0" smtClean="0">
              <a:latin typeface="Arial Nova Light" panose="020B0304020202020204" pitchFamily="34" charset="0"/>
            </a:endParaRPr>
          </a:p>
          <a:p>
            <a:pPr marL="457200">
              <a:buFont typeface="Arial" panose="020B0604020202020204" pitchFamily="34" charset="0"/>
              <a:buChar char="•"/>
            </a:pPr>
            <a:r>
              <a:rPr lang="fr-FR" sz="2000" dirty="0" smtClean="0">
                <a:latin typeface="Arial Nova Light" panose="020B0304020202020204" pitchFamily="34" charset="0"/>
              </a:rPr>
              <a:t>Option </a:t>
            </a:r>
            <a:r>
              <a:rPr lang="fr-FR" sz="2000" b="1" dirty="0">
                <a:latin typeface="Arial Nova Light" panose="020B0304020202020204" pitchFamily="34" charset="0"/>
              </a:rPr>
              <a:t>« convertir en €/heures vos droits </a:t>
            </a:r>
            <a:r>
              <a:rPr lang="fr-FR" sz="2000" b="1" dirty="0" smtClean="0">
                <a:latin typeface="Arial Nova Light" panose="020B0304020202020204" pitchFamily="34" charset="0"/>
              </a:rPr>
              <a:t>»</a:t>
            </a:r>
          </a:p>
          <a:p>
            <a:pPr marL="457200">
              <a:buFont typeface="Arial" panose="020B0604020202020204" pitchFamily="34" charset="0"/>
              <a:buChar char="•"/>
            </a:pPr>
            <a:endParaRPr lang="fr-FR" sz="1400" b="1" dirty="0" smtClean="0">
              <a:latin typeface="Arial Nova Light" panose="020B0304020202020204" pitchFamily="34" charset="0"/>
            </a:endParaRPr>
          </a:p>
          <a:p>
            <a:pPr marL="457200">
              <a:buFont typeface="Arial" panose="020B0604020202020204" pitchFamily="34" charset="0"/>
              <a:buChar char="•"/>
            </a:pPr>
            <a:r>
              <a:rPr lang="fr-FR" sz="2000" dirty="0" smtClean="0">
                <a:latin typeface="Arial Nova Light" panose="020B0304020202020204" pitchFamily="34" charset="0"/>
              </a:rPr>
              <a:t>Cliquez </a:t>
            </a:r>
            <a:r>
              <a:rPr lang="fr-FR" sz="2000" dirty="0">
                <a:latin typeface="Arial Nova Light" panose="020B0304020202020204" pitchFamily="34" charset="0"/>
              </a:rPr>
              <a:t>sur le bouton </a:t>
            </a:r>
            <a:r>
              <a:rPr lang="fr-FR" sz="2000" b="1" dirty="0">
                <a:latin typeface="Arial Nova Light" panose="020B0304020202020204" pitchFamily="34" charset="0"/>
              </a:rPr>
              <a:t>« je convertis </a:t>
            </a:r>
            <a:r>
              <a:rPr lang="fr-FR" sz="2000" b="1" dirty="0" smtClean="0">
                <a:latin typeface="Arial Nova Light" panose="020B0304020202020204" pitchFamily="34" charset="0"/>
              </a:rPr>
              <a:t>»</a:t>
            </a:r>
          </a:p>
          <a:p>
            <a:pPr marL="457200">
              <a:buFont typeface="Arial" panose="020B0604020202020204" pitchFamily="34" charset="0"/>
              <a:buChar char="•"/>
            </a:pPr>
            <a:endParaRPr lang="fr-FR" sz="1400" b="1" dirty="0" smtClean="0">
              <a:latin typeface="Arial Nova Light" panose="020B0304020202020204" pitchFamily="34" charset="0"/>
            </a:endParaRPr>
          </a:p>
          <a:p>
            <a:pPr marL="457200">
              <a:buFont typeface="Arial" panose="020B0604020202020204" pitchFamily="34" charset="0"/>
              <a:buChar char="•"/>
            </a:pPr>
            <a:r>
              <a:rPr lang="fr-FR" sz="2000" dirty="0" smtClean="0">
                <a:latin typeface="Arial Nova Light" panose="020B0304020202020204" pitchFamily="34" charset="0"/>
              </a:rPr>
              <a:t>L’agent devra ensuite </a:t>
            </a:r>
            <a:r>
              <a:rPr lang="fr-FR" sz="2000" dirty="0">
                <a:latin typeface="Arial Nova Light" panose="020B0304020202020204" pitchFamily="34" charset="0"/>
              </a:rPr>
              <a:t>indiquer </a:t>
            </a:r>
            <a:r>
              <a:rPr lang="fr-FR" sz="2000" b="1" dirty="0">
                <a:latin typeface="Arial Nova Light" panose="020B0304020202020204" pitchFamily="34" charset="0"/>
              </a:rPr>
              <a:t>quelle est </a:t>
            </a:r>
            <a:r>
              <a:rPr lang="fr-FR" sz="2000" b="1" dirty="0" smtClean="0">
                <a:latin typeface="Arial Nova Light" panose="020B0304020202020204" pitchFamily="34" charset="0"/>
              </a:rPr>
              <a:t>son </a:t>
            </a:r>
            <a:r>
              <a:rPr lang="fr-FR" sz="2000" b="1" dirty="0">
                <a:latin typeface="Arial Nova Light" panose="020B0304020202020204" pitchFamily="34" charset="0"/>
              </a:rPr>
              <a:t>activité actuelle et choisir </a:t>
            </a:r>
            <a:r>
              <a:rPr lang="fr-FR" sz="2000" b="1" dirty="0" smtClean="0">
                <a:latin typeface="Arial Nova Light" panose="020B0304020202020204" pitchFamily="34" charset="0"/>
              </a:rPr>
              <a:t>son </a:t>
            </a:r>
            <a:r>
              <a:rPr lang="fr-FR" sz="2000" b="1" dirty="0">
                <a:latin typeface="Arial Nova Light" panose="020B0304020202020204" pitchFamily="34" charset="0"/>
              </a:rPr>
              <a:t>sens de </a:t>
            </a:r>
            <a:r>
              <a:rPr lang="fr-FR" sz="2000" b="1" dirty="0" smtClean="0">
                <a:latin typeface="Arial Nova Light" panose="020B0304020202020204" pitchFamily="34" charset="0"/>
              </a:rPr>
              <a:t>conversion</a:t>
            </a:r>
          </a:p>
          <a:p>
            <a:pPr marL="457200">
              <a:buFont typeface="Arial" panose="020B0604020202020204" pitchFamily="34" charset="0"/>
              <a:buChar char="•"/>
            </a:pPr>
            <a:endParaRPr lang="fr-FR" sz="1400" dirty="0" smtClean="0">
              <a:latin typeface="Arial Nova Light" panose="020B0304020202020204" pitchFamily="34" charset="0"/>
            </a:endParaRPr>
          </a:p>
          <a:p>
            <a:pPr marL="457200">
              <a:buFont typeface="Arial" panose="020B0604020202020204" pitchFamily="34" charset="0"/>
              <a:buChar char="•"/>
            </a:pPr>
            <a:r>
              <a:rPr lang="fr-FR" sz="2000" dirty="0" smtClean="0">
                <a:latin typeface="Arial Nova Light" panose="020B0304020202020204" pitchFamily="34" charset="0"/>
              </a:rPr>
              <a:t>S’il a besoin </a:t>
            </a:r>
            <a:r>
              <a:rPr lang="fr-FR" sz="2000" dirty="0">
                <a:latin typeface="Arial Nova Light" panose="020B0304020202020204" pitchFamily="34" charset="0"/>
              </a:rPr>
              <a:t>d’aide dans cette démarche, </a:t>
            </a:r>
            <a:r>
              <a:rPr lang="fr-FR" sz="2000" dirty="0" smtClean="0">
                <a:latin typeface="Arial Nova Light" panose="020B0304020202020204" pitchFamily="34" charset="0"/>
              </a:rPr>
              <a:t>il peut</a:t>
            </a:r>
            <a:r>
              <a:rPr lang="fr-FR" sz="2000" dirty="0">
                <a:latin typeface="Arial Nova Light" panose="020B0304020202020204" pitchFamily="34" charset="0"/>
              </a:rPr>
              <a:t> </a:t>
            </a:r>
            <a:r>
              <a:rPr lang="fr-FR" sz="2000" dirty="0">
                <a:latin typeface="Arial Nova Light" panose="020B0304020202020204" pitchFamily="34" charset="0"/>
                <a:hlinkClick r:id="rId4"/>
              </a:rPr>
              <a:t>contacter le service d’assistance de la plateforme Mon Compte Formation</a:t>
            </a:r>
            <a:r>
              <a:rPr lang="fr-FR" sz="2000" dirty="0">
                <a:latin typeface="Arial Nova Light" panose="020B0304020202020204" pitchFamily="34" charset="0"/>
              </a:rPr>
              <a:t>. </a:t>
            </a:r>
          </a:p>
          <a:p>
            <a:pPr marL="457200">
              <a:buFont typeface="Arial" panose="020B0604020202020204" pitchFamily="34" charset="0"/>
              <a:buChar char="•"/>
            </a:pPr>
            <a:endParaRPr lang="fr-FR" sz="2000" dirty="0">
              <a:latin typeface="Arial Nova Light" panose="020B0304020202020204" pitchFamily="34" charset="0"/>
            </a:endParaRPr>
          </a:p>
        </p:txBody>
      </p:sp>
      <p:sp>
        <p:nvSpPr>
          <p:cNvPr id="4" name="Espace réservé du texte 3"/>
          <p:cNvSpPr>
            <a:spLocks noGrp="1"/>
          </p:cNvSpPr>
          <p:nvPr>
            <p:ph type="body" sz="quarter" idx="16"/>
          </p:nvPr>
        </p:nvSpPr>
        <p:spPr>
          <a:xfrm>
            <a:off x="554990" y="1522095"/>
            <a:ext cx="8223250" cy="563079"/>
          </a:xfrm>
        </p:spPr>
        <p:txBody>
          <a:bodyPr/>
          <a:lstStyle/>
          <a:p>
            <a:pPr marL="0" indent="0">
              <a:buNone/>
            </a:pPr>
            <a:r>
              <a:rPr lang="fr-FR" sz="2400" dirty="0" smtClean="0">
                <a:solidFill>
                  <a:srgbClr val="000000"/>
                </a:solidFill>
                <a:latin typeface="Arial Nova Light" panose="020B0304020202020204" pitchFamily="34" charset="0"/>
                <a:sym typeface="Wingdings" panose="05000000000000000000" pitchFamily="2" charset="2"/>
              </a:rPr>
              <a:t> </a:t>
            </a:r>
            <a:r>
              <a:rPr lang="fr-FR" sz="2400" dirty="0" smtClean="0">
                <a:solidFill>
                  <a:srgbClr val="000000"/>
                </a:solidFill>
                <a:latin typeface="Arial Nova Light" panose="020B0304020202020204" pitchFamily="34" charset="0"/>
              </a:rPr>
              <a:t>Comment procéder pour convertir les droits des agents ? </a:t>
            </a:r>
            <a:endParaRPr lang="fr-FR" sz="2400" b="0" dirty="0">
              <a:solidFill>
                <a:srgbClr val="000000"/>
              </a:solidFill>
              <a:latin typeface="Arial Nova Light" panose="020B0304020202020204" pitchFamily="34" charset="0"/>
            </a:endParaRPr>
          </a:p>
        </p:txBody>
      </p:sp>
    </p:spTree>
    <p:extLst>
      <p:ext uri="{BB962C8B-B14F-4D97-AF65-F5344CB8AC3E}">
        <p14:creationId xmlns:p14="http://schemas.microsoft.com/office/powerpoint/2010/main" val="2406208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18173" y="187325"/>
            <a:ext cx="6358467" cy="552450"/>
          </a:xfrm>
        </p:spPr>
        <p:txBody>
          <a:bodyPr/>
          <a:lstStyle/>
          <a:p>
            <a:pPr marL="0" indent="0">
              <a:buNone/>
            </a:pPr>
            <a:r>
              <a:rPr lang="fr-FR" sz="3200" dirty="0" smtClean="0">
                <a:solidFill>
                  <a:schemeClr val="tx1"/>
                </a:solidFill>
                <a:latin typeface="Arial Nova Cond" panose="020B0506020202020204" pitchFamily="34" charset="0"/>
              </a:rPr>
              <a:t>CPF : Portabilité des droits et conversion</a:t>
            </a:r>
            <a:endParaRPr lang="fr-FR" sz="3200" dirty="0">
              <a:solidFill>
                <a:schemeClr val="tx1"/>
              </a:solidFill>
              <a:latin typeface="Arial Nova Cond" panose="020B0506020202020204" pitchFamily="34" charset="0"/>
            </a:endParaRPr>
          </a:p>
        </p:txBody>
      </p:sp>
      <p:sp>
        <p:nvSpPr>
          <p:cNvPr id="3" name="Espace réservé du texte 2"/>
          <p:cNvSpPr>
            <a:spLocks noGrp="1"/>
          </p:cNvSpPr>
          <p:nvPr>
            <p:ph type="body" sz="quarter" idx="14"/>
          </p:nvPr>
        </p:nvSpPr>
        <p:spPr>
          <a:xfrm>
            <a:off x="209550" y="1851304"/>
            <a:ext cx="8568690" cy="2887980"/>
          </a:xfrm>
        </p:spPr>
        <p:txBody>
          <a:bodyPr/>
          <a:lstStyle/>
          <a:p>
            <a:pPr marL="457200">
              <a:buFont typeface="Arial" panose="020B0604020202020204" pitchFamily="34" charset="0"/>
              <a:buChar char="•"/>
            </a:pPr>
            <a:r>
              <a:rPr lang="fr-FR" sz="2000" dirty="0" smtClean="0">
                <a:latin typeface="Arial Nova Light" panose="020B0304020202020204" pitchFamily="34" charset="0"/>
              </a:rPr>
              <a:t>Quand il y a un </a:t>
            </a:r>
            <a:r>
              <a:rPr lang="fr-FR" sz="2000" b="1" dirty="0" smtClean="0">
                <a:latin typeface="Arial Nova Light" panose="020B0304020202020204" pitchFamily="34" charset="0"/>
              </a:rPr>
              <a:t>changement de secteur d’activité </a:t>
            </a:r>
            <a:r>
              <a:rPr lang="fr-FR" sz="2000" dirty="0" smtClean="0">
                <a:latin typeface="Arial Nova Light" panose="020B0304020202020204" pitchFamily="34" charset="0"/>
              </a:rPr>
              <a:t>(public/privé ou privé/public)</a:t>
            </a:r>
          </a:p>
          <a:p>
            <a:pPr marL="457200">
              <a:buFont typeface="Arial" panose="020B0604020202020204" pitchFamily="34" charset="0"/>
              <a:buChar char="•"/>
            </a:pPr>
            <a:r>
              <a:rPr lang="fr-FR" sz="2000" dirty="0" smtClean="0">
                <a:latin typeface="Arial Nova Light" panose="020B0304020202020204" pitchFamily="34" charset="0"/>
              </a:rPr>
              <a:t>Quand un agent a </a:t>
            </a:r>
            <a:r>
              <a:rPr lang="fr-FR" sz="2000" b="1" dirty="0" smtClean="0">
                <a:latin typeface="Arial Nova Light" panose="020B0304020202020204" pitchFamily="34" charset="0"/>
              </a:rPr>
              <a:t>deux compteurs</a:t>
            </a:r>
          </a:p>
          <a:p>
            <a:pPr marL="457200">
              <a:buFont typeface="Arial" panose="020B0604020202020204" pitchFamily="34" charset="0"/>
              <a:buChar char="•"/>
            </a:pPr>
            <a:r>
              <a:rPr lang="fr-FR" sz="2000" dirty="0" smtClean="0">
                <a:latin typeface="Arial Nova Light" panose="020B0304020202020204" pitchFamily="34" charset="0"/>
              </a:rPr>
              <a:t>Quand l’agent </a:t>
            </a:r>
            <a:r>
              <a:rPr lang="fr-FR" sz="2000" b="1" dirty="0" smtClean="0">
                <a:latin typeface="Arial Nova Light" panose="020B0304020202020204" pitchFamily="34" charset="0"/>
              </a:rPr>
              <a:t>quitte le secteur public </a:t>
            </a:r>
            <a:r>
              <a:rPr lang="fr-FR" sz="2000" dirty="0" smtClean="0">
                <a:latin typeface="Arial Nova Light" panose="020B0304020202020204" pitchFamily="34" charset="0"/>
              </a:rPr>
              <a:t>(conversion vers le secteur privé ou vers pôle emploi)</a:t>
            </a:r>
          </a:p>
          <a:p>
            <a:pPr marL="457200">
              <a:buFont typeface="Arial" panose="020B0604020202020204" pitchFamily="34" charset="0"/>
              <a:buChar char="•"/>
            </a:pPr>
            <a:r>
              <a:rPr lang="fr-FR" sz="2000" dirty="0" smtClean="0">
                <a:latin typeface="Arial Nova Light" panose="020B0304020202020204" pitchFamily="34" charset="0"/>
              </a:rPr>
              <a:t>Uniquement s’il y a un </a:t>
            </a:r>
            <a:r>
              <a:rPr lang="fr-FR" sz="2000" b="1" dirty="0" smtClean="0">
                <a:latin typeface="Arial Nova Light" panose="020B0304020202020204" pitchFamily="34" charset="0"/>
              </a:rPr>
              <a:t>projet de formation établit</a:t>
            </a:r>
          </a:p>
          <a:p>
            <a:pPr marL="0" indent="0">
              <a:buNone/>
            </a:pPr>
            <a:endParaRPr lang="fr-FR" sz="1050" b="1" dirty="0" smtClean="0">
              <a:latin typeface="Arial Nova Light" panose="020B0304020202020204" pitchFamily="34" charset="0"/>
            </a:endParaRPr>
          </a:p>
          <a:p>
            <a:pPr marL="342900" indent="-342900">
              <a:buFont typeface="Wingdings" panose="05000000000000000000" pitchFamily="2" charset="2"/>
              <a:buChar char="è"/>
            </a:pPr>
            <a:r>
              <a:rPr lang="fr-FR" sz="2400" b="1" dirty="0" smtClean="0">
                <a:latin typeface="Arial Nova Light" panose="020B0304020202020204" pitchFamily="34" charset="0"/>
              </a:rPr>
              <a:t>Combien </a:t>
            </a:r>
            <a:r>
              <a:rPr lang="fr-FR" sz="2400" b="1" dirty="0">
                <a:latin typeface="Arial Nova Light" panose="020B0304020202020204" pitchFamily="34" charset="0"/>
              </a:rPr>
              <a:t>convertir ? </a:t>
            </a:r>
            <a:endParaRPr lang="fr-FR" sz="2400" b="1" dirty="0" smtClean="0">
              <a:latin typeface="Arial Nova Light" panose="020B0304020202020204" pitchFamily="34" charset="0"/>
            </a:endParaRPr>
          </a:p>
          <a:p>
            <a:pPr marL="342900" indent="-342900">
              <a:buFont typeface="Arial" panose="020B0604020202020204" pitchFamily="34" charset="0"/>
              <a:buChar char="•"/>
            </a:pPr>
            <a:r>
              <a:rPr lang="fr-FR" sz="2000" b="1" dirty="0" smtClean="0">
                <a:latin typeface="Arial Nova Light" panose="020B0304020202020204" pitchFamily="34" charset="0"/>
              </a:rPr>
              <a:t>Uniquement le besoin réel de formation </a:t>
            </a:r>
            <a:r>
              <a:rPr lang="fr-FR" sz="2000" dirty="0" smtClean="0">
                <a:latin typeface="Arial Nova Light" panose="020B0304020202020204" pitchFamily="34" charset="0"/>
              </a:rPr>
              <a:t>(le solde ou le reliquat non converti est maintenu sur le compteur d’origine)</a:t>
            </a:r>
          </a:p>
          <a:p>
            <a:pPr marL="342900" indent="-342900">
              <a:buFont typeface="Arial" panose="020B0604020202020204" pitchFamily="34" charset="0"/>
              <a:buChar char="•"/>
            </a:pPr>
            <a:r>
              <a:rPr lang="fr-FR" sz="2000" dirty="0" smtClean="0">
                <a:latin typeface="Arial Nova Light" panose="020B0304020202020204" pitchFamily="34" charset="0"/>
              </a:rPr>
              <a:t>Dans la limite des plafonds fixés</a:t>
            </a:r>
          </a:p>
          <a:p>
            <a:pPr marL="342900" indent="-342900">
              <a:buFont typeface="Arial" panose="020B0604020202020204" pitchFamily="34" charset="0"/>
              <a:buChar char="•"/>
            </a:pPr>
            <a:endParaRPr lang="fr-FR" sz="1800" dirty="0" smtClean="0">
              <a:latin typeface="Arial Nova Light" panose="020B0304020202020204" pitchFamily="34" charset="0"/>
            </a:endParaRPr>
          </a:p>
          <a:p>
            <a:pPr marL="0" indent="0">
              <a:buNone/>
            </a:pPr>
            <a:r>
              <a:rPr lang="fr-FR" sz="2400" b="1" dirty="0" smtClean="0">
                <a:latin typeface="Arial Nova Light" panose="020B0304020202020204" pitchFamily="34" charset="0"/>
                <a:sym typeface="Wingdings" panose="05000000000000000000" pitchFamily="2" charset="2"/>
              </a:rPr>
              <a:t> Qui le fait ? </a:t>
            </a:r>
            <a:endParaRPr lang="fr-FR" sz="2000" dirty="0">
              <a:latin typeface="Arial Nova Light" panose="020B0304020202020204" pitchFamily="34" charset="0"/>
            </a:endParaRPr>
          </a:p>
          <a:p>
            <a:pPr marL="457200">
              <a:buFont typeface="Arial" panose="020B0604020202020204" pitchFamily="34" charset="0"/>
              <a:buChar char="•"/>
            </a:pPr>
            <a:r>
              <a:rPr lang="fr-FR" sz="2000" dirty="0" smtClean="0">
                <a:latin typeface="Arial Nova Light" panose="020B0304020202020204" pitchFamily="34" charset="0"/>
              </a:rPr>
              <a:t>C’est</a:t>
            </a:r>
            <a:r>
              <a:rPr lang="fr-FR" sz="2000" b="1" dirty="0" smtClean="0">
                <a:latin typeface="Arial Nova Light" panose="020B0304020202020204" pitchFamily="34" charset="0"/>
              </a:rPr>
              <a:t> </a:t>
            </a:r>
            <a:r>
              <a:rPr lang="fr-FR" sz="2000" b="1" dirty="0">
                <a:latin typeface="Arial Nova Light" panose="020B0304020202020204" pitchFamily="34" charset="0"/>
              </a:rPr>
              <a:t>à l’agent de le faire</a:t>
            </a:r>
          </a:p>
          <a:p>
            <a:pPr marL="457200">
              <a:buFont typeface="Arial" panose="020B0604020202020204" pitchFamily="34" charset="0"/>
              <a:buChar char="•"/>
            </a:pPr>
            <a:endParaRPr lang="fr-FR" sz="2000" dirty="0" smtClean="0">
              <a:latin typeface="Arial Nova Light" panose="020B0304020202020204" pitchFamily="34" charset="0"/>
            </a:endParaRPr>
          </a:p>
          <a:p>
            <a:pPr marL="457200">
              <a:buFont typeface="Arial" panose="020B0604020202020204" pitchFamily="34" charset="0"/>
              <a:buChar char="•"/>
            </a:pPr>
            <a:endParaRPr lang="fr-FR" sz="1400" dirty="0" smtClean="0">
              <a:latin typeface="Arial Nova Light" panose="020B0304020202020204" pitchFamily="34" charset="0"/>
            </a:endParaRPr>
          </a:p>
        </p:txBody>
      </p:sp>
      <p:sp>
        <p:nvSpPr>
          <p:cNvPr id="4" name="Espace réservé du texte 3"/>
          <p:cNvSpPr>
            <a:spLocks noGrp="1"/>
          </p:cNvSpPr>
          <p:nvPr>
            <p:ph type="body" sz="quarter" idx="16"/>
          </p:nvPr>
        </p:nvSpPr>
        <p:spPr>
          <a:xfrm>
            <a:off x="209550" y="1440815"/>
            <a:ext cx="8568690" cy="563079"/>
          </a:xfrm>
        </p:spPr>
        <p:txBody>
          <a:bodyPr/>
          <a:lstStyle/>
          <a:p>
            <a:pPr marL="0" indent="0">
              <a:buNone/>
            </a:pPr>
            <a:r>
              <a:rPr lang="fr-FR" sz="2400" dirty="0" smtClean="0">
                <a:solidFill>
                  <a:srgbClr val="000000"/>
                </a:solidFill>
                <a:latin typeface="Arial Nova Light" panose="020B0304020202020204" pitchFamily="34" charset="0"/>
                <a:sym typeface="Wingdings" panose="05000000000000000000" pitchFamily="2" charset="2"/>
              </a:rPr>
              <a:t> </a:t>
            </a:r>
            <a:r>
              <a:rPr lang="fr-FR" sz="2400" dirty="0" smtClean="0">
                <a:solidFill>
                  <a:srgbClr val="000000"/>
                </a:solidFill>
                <a:latin typeface="Arial Nova Light" panose="020B0304020202020204" pitchFamily="34" charset="0"/>
              </a:rPr>
              <a:t>Quand est-il nécessaire de convertir ses droits ? </a:t>
            </a:r>
            <a:endParaRPr lang="fr-FR" sz="2400" b="0" dirty="0">
              <a:solidFill>
                <a:srgbClr val="000000"/>
              </a:solidFill>
              <a:latin typeface="Arial Nova Light" panose="020B0304020202020204" pitchFamily="34" charset="0"/>
            </a:endParaRPr>
          </a:p>
        </p:txBody>
      </p:sp>
    </p:spTree>
    <p:extLst>
      <p:ext uri="{BB962C8B-B14F-4D97-AF65-F5344CB8AC3E}">
        <p14:creationId xmlns:p14="http://schemas.microsoft.com/office/powerpoint/2010/main" val="827123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797031" y="1386840"/>
            <a:ext cx="7040880" cy="990600"/>
          </a:xfrm>
        </p:spPr>
        <p:txBody>
          <a:bodyPr/>
          <a:lstStyle/>
          <a:p>
            <a:pPr marL="0" indent="0">
              <a:buNone/>
            </a:pPr>
            <a:r>
              <a:rPr lang="fr-FR" sz="2400" dirty="0" smtClean="0"/>
              <a:t>1) Contexte</a:t>
            </a:r>
            <a:br>
              <a:rPr lang="fr-FR" sz="2400" dirty="0" smtClean="0"/>
            </a:br>
            <a:r>
              <a:rPr lang="fr-FR" sz="2400" dirty="0" smtClean="0"/>
              <a:t>2) Les dispositifs de formation : à la demande des agents</a:t>
            </a:r>
            <a:endParaRPr lang="fr-FR" sz="2400" dirty="0"/>
          </a:p>
        </p:txBody>
      </p:sp>
      <p:sp>
        <p:nvSpPr>
          <p:cNvPr id="4" name="Espace réservé du texte 3"/>
          <p:cNvSpPr>
            <a:spLocks noGrp="1"/>
          </p:cNvSpPr>
          <p:nvPr>
            <p:ph type="body" sz="quarter" idx="14"/>
          </p:nvPr>
        </p:nvSpPr>
        <p:spPr>
          <a:xfrm>
            <a:off x="556472" y="2532380"/>
            <a:ext cx="8211608" cy="1379220"/>
          </a:xfrm>
        </p:spPr>
        <p:txBody>
          <a:bodyPr/>
          <a:lstStyle/>
          <a:p>
            <a:pPr marL="342900" indent="-342900">
              <a:buFont typeface="Arial" panose="020B0604020202020204" pitchFamily="34" charset="0"/>
              <a:buChar char="•"/>
            </a:pPr>
            <a:r>
              <a:rPr lang="fr-FR" sz="2200" b="1" dirty="0" smtClean="0">
                <a:solidFill>
                  <a:schemeClr val="tx1"/>
                </a:solidFill>
                <a:latin typeface="Arial Nova Cond Light" panose="020B0306020202020204" pitchFamily="34" charset="0"/>
              </a:rPr>
              <a:t>Congé </a:t>
            </a:r>
            <a:r>
              <a:rPr lang="fr-FR" sz="2200" b="1" dirty="0">
                <a:solidFill>
                  <a:schemeClr val="tx1"/>
                </a:solidFill>
                <a:latin typeface="Arial Nova Cond Light" panose="020B0306020202020204" pitchFamily="34" charset="0"/>
              </a:rPr>
              <a:t>de formation </a:t>
            </a:r>
            <a:r>
              <a:rPr lang="fr-FR" sz="2200" b="1" dirty="0" smtClean="0">
                <a:solidFill>
                  <a:schemeClr val="tx1"/>
                </a:solidFill>
                <a:latin typeface="Arial Nova Cond Light" panose="020B0306020202020204" pitchFamily="34" charset="0"/>
              </a:rPr>
              <a:t>professionnelle [CFP] </a:t>
            </a:r>
          </a:p>
          <a:p>
            <a:pPr marL="342900" indent="-342900">
              <a:buFont typeface="Arial" panose="020B0604020202020204" pitchFamily="34" charset="0"/>
              <a:buChar char="•"/>
            </a:pPr>
            <a:r>
              <a:rPr lang="fr-FR" sz="2200" b="1" dirty="0" smtClean="0">
                <a:solidFill>
                  <a:schemeClr val="tx1"/>
                </a:solidFill>
                <a:latin typeface="Arial Nova Cond Light" panose="020B0306020202020204" pitchFamily="34" charset="0"/>
              </a:rPr>
              <a:t>Congé </a:t>
            </a:r>
            <a:r>
              <a:rPr lang="fr-FR" sz="2200" b="1" dirty="0">
                <a:solidFill>
                  <a:schemeClr val="tx1"/>
                </a:solidFill>
                <a:latin typeface="Arial Nova Cond Light" panose="020B0306020202020204" pitchFamily="34" charset="0"/>
              </a:rPr>
              <a:t>pour bilan de compétences </a:t>
            </a:r>
            <a:endParaRPr lang="fr-FR" sz="2200" b="1" dirty="0" smtClean="0">
              <a:solidFill>
                <a:schemeClr val="tx1"/>
              </a:solidFill>
              <a:latin typeface="Arial Nova Cond Light" panose="020B0306020202020204" pitchFamily="34" charset="0"/>
            </a:endParaRPr>
          </a:p>
          <a:p>
            <a:pPr marL="342900" indent="-342900">
              <a:buFont typeface="Arial" panose="020B0604020202020204" pitchFamily="34" charset="0"/>
              <a:buChar char="•"/>
            </a:pPr>
            <a:r>
              <a:rPr lang="fr-FR" sz="2200" b="1" dirty="0" smtClean="0">
                <a:solidFill>
                  <a:schemeClr val="tx1"/>
                </a:solidFill>
                <a:latin typeface="Arial Nova Cond Light" panose="020B0306020202020204" pitchFamily="34" charset="0"/>
              </a:rPr>
              <a:t>Congé </a:t>
            </a:r>
            <a:r>
              <a:rPr lang="fr-FR" sz="2200" b="1" dirty="0">
                <a:solidFill>
                  <a:schemeClr val="tx1"/>
                </a:solidFill>
                <a:latin typeface="Arial Nova Cond Light" panose="020B0306020202020204" pitchFamily="34" charset="0"/>
              </a:rPr>
              <a:t>pour </a:t>
            </a:r>
            <a:r>
              <a:rPr lang="fr-FR" sz="2200" b="1" dirty="0" smtClean="0">
                <a:solidFill>
                  <a:schemeClr val="tx1"/>
                </a:solidFill>
                <a:latin typeface="Arial Nova Cond Light" panose="020B0306020202020204" pitchFamily="34" charset="0"/>
              </a:rPr>
              <a:t>Validations des Acquis de l’Expérience [VAE]</a:t>
            </a:r>
          </a:p>
          <a:p>
            <a:pPr marL="0" indent="0">
              <a:buNone/>
            </a:pPr>
            <a:endParaRPr lang="fr-FR" sz="2200" b="1" dirty="0" smtClean="0">
              <a:solidFill>
                <a:schemeClr val="tx1"/>
              </a:solidFill>
              <a:latin typeface="Arial Nova Cond Light" panose="020B0306020202020204" pitchFamily="34" charset="0"/>
            </a:endParaRPr>
          </a:p>
          <a:p>
            <a:pPr marL="342900" indent="-342900">
              <a:buFont typeface="Arial" panose="020B0604020202020204" pitchFamily="34" charset="0"/>
              <a:buChar char="•"/>
            </a:pPr>
            <a:r>
              <a:rPr lang="fr-FR" sz="2200" b="1" dirty="0" smtClean="0">
                <a:solidFill>
                  <a:schemeClr val="tx1"/>
                </a:solidFill>
                <a:latin typeface="Arial Nova Cond Light" panose="020B0306020202020204" pitchFamily="34" charset="0"/>
              </a:rPr>
              <a:t>CPA </a:t>
            </a:r>
            <a:r>
              <a:rPr lang="fr-FR" sz="2200" b="1" dirty="0">
                <a:solidFill>
                  <a:schemeClr val="tx1"/>
                </a:solidFill>
                <a:latin typeface="Arial Nova Cond Light" panose="020B0306020202020204" pitchFamily="34" charset="0"/>
              </a:rPr>
              <a:t>: Compte Personnel d’activité </a:t>
            </a:r>
            <a:r>
              <a:rPr lang="fr-FR" sz="2200" b="1" dirty="0" smtClean="0">
                <a:solidFill>
                  <a:schemeClr val="tx1"/>
                </a:solidFill>
                <a:latin typeface="Arial Nova Cond Light" panose="020B0306020202020204" pitchFamily="34" charset="0"/>
              </a:rPr>
              <a:t>[CEC+CPF</a:t>
            </a:r>
            <a:r>
              <a:rPr lang="fr-FR" sz="2200" b="1" dirty="0">
                <a:solidFill>
                  <a:schemeClr val="tx1"/>
                </a:solidFill>
                <a:latin typeface="Arial Nova Cond Light" panose="020B0306020202020204" pitchFamily="34" charset="0"/>
              </a:rPr>
              <a:t>]</a:t>
            </a:r>
            <a:endParaRPr lang="fr-FR" sz="2200" b="1" dirty="0" smtClean="0">
              <a:solidFill>
                <a:schemeClr val="tx1"/>
              </a:solidFill>
              <a:latin typeface="Arial Nova Cond Light" panose="020B0306020202020204" pitchFamily="34" charset="0"/>
            </a:endParaRPr>
          </a:p>
          <a:p>
            <a:pPr marL="562950" lvl="1" indent="0">
              <a:buNone/>
            </a:pPr>
            <a:r>
              <a:rPr lang="fr-FR" sz="2200" b="1" dirty="0" smtClean="0">
                <a:solidFill>
                  <a:schemeClr val="tx1"/>
                </a:solidFill>
                <a:latin typeface="Arial Nova Cond Light" panose="020B0306020202020204" pitchFamily="34" charset="0"/>
                <a:sym typeface="Wingdings" panose="05000000000000000000" pitchFamily="2" charset="2"/>
              </a:rPr>
              <a:t> </a:t>
            </a:r>
            <a:r>
              <a:rPr lang="fr-FR" sz="2200" b="1" dirty="0" smtClean="0">
                <a:solidFill>
                  <a:schemeClr val="tx1"/>
                </a:solidFill>
                <a:latin typeface="Arial Nova Cond Light" panose="020B0306020202020204" pitchFamily="34" charset="0"/>
              </a:rPr>
              <a:t>CEC </a:t>
            </a:r>
            <a:r>
              <a:rPr lang="fr-FR" sz="2200" b="1" dirty="0">
                <a:solidFill>
                  <a:schemeClr val="tx1"/>
                </a:solidFill>
                <a:latin typeface="Arial Nova Cond Light" panose="020B0306020202020204" pitchFamily="34" charset="0"/>
              </a:rPr>
              <a:t>Compte Engagement </a:t>
            </a:r>
            <a:r>
              <a:rPr lang="fr-FR" sz="2200" b="1" dirty="0" smtClean="0">
                <a:solidFill>
                  <a:schemeClr val="tx1"/>
                </a:solidFill>
                <a:latin typeface="Arial Nova Cond Light" panose="020B0306020202020204" pitchFamily="34" charset="0"/>
              </a:rPr>
              <a:t>Citoyen</a:t>
            </a:r>
          </a:p>
          <a:p>
            <a:pPr marL="562950" lvl="1" indent="0">
              <a:buNone/>
            </a:pPr>
            <a:r>
              <a:rPr lang="fr-FR" sz="2200" b="1" dirty="0" smtClean="0">
                <a:solidFill>
                  <a:schemeClr val="tx1"/>
                </a:solidFill>
                <a:latin typeface="Arial Nova Cond Light" panose="020B0306020202020204" pitchFamily="34" charset="0"/>
                <a:sym typeface="Wingdings" panose="05000000000000000000" pitchFamily="2" charset="2"/>
              </a:rPr>
              <a:t> </a:t>
            </a:r>
            <a:r>
              <a:rPr lang="fr-FR" sz="2200" b="1" dirty="0" smtClean="0">
                <a:solidFill>
                  <a:schemeClr val="tx1"/>
                </a:solidFill>
                <a:latin typeface="Arial Nova Cond Light" panose="020B0306020202020204" pitchFamily="34" charset="0"/>
              </a:rPr>
              <a:t>CPF </a:t>
            </a:r>
            <a:r>
              <a:rPr lang="fr-FR" sz="2200" b="1" dirty="0">
                <a:solidFill>
                  <a:schemeClr val="tx1"/>
                </a:solidFill>
                <a:latin typeface="Arial Nova Cond Light" panose="020B0306020202020204" pitchFamily="34" charset="0"/>
              </a:rPr>
              <a:t>Compte Personnel de </a:t>
            </a:r>
            <a:r>
              <a:rPr lang="fr-FR" sz="2200" b="1" dirty="0" smtClean="0">
                <a:solidFill>
                  <a:schemeClr val="tx1"/>
                </a:solidFill>
                <a:latin typeface="Arial Nova Cond Light" panose="020B0306020202020204" pitchFamily="34" charset="0"/>
              </a:rPr>
              <a:t>Formation</a:t>
            </a:r>
          </a:p>
          <a:p>
            <a:pPr marL="342900" indent="-342900">
              <a:buFont typeface="Arial" panose="020B0604020202020204" pitchFamily="34" charset="0"/>
              <a:buChar char="•"/>
            </a:pPr>
            <a:endParaRPr lang="fr-FR" sz="1050" b="1" dirty="0">
              <a:solidFill>
                <a:schemeClr val="tx1"/>
              </a:solidFill>
              <a:latin typeface="Arial Nova Cond Light" panose="020B0306020202020204" pitchFamily="34" charset="0"/>
            </a:endParaRPr>
          </a:p>
          <a:p>
            <a:pPr marL="0" indent="0">
              <a:buNone/>
            </a:pPr>
            <a:r>
              <a:rPr lang="fr-FR" sz="2200" b="1" dirty="0" smtClean="0">
                <a:solidFill>
                  <a:srgbClr val="83244E"/>
                </a:solidFill>
                <a:latin typeface="+mj-lt"/>
                <a:ea typeface="+mj-ea"/>
                <a:cs typeface="+mj-cs"/>
              </a:rPr>
              <a:t>3) En pratique : les bons réflexes pour gérer </a:t>
            </a:r>
            <a:r>
              <a:rPr lang="fr-FR" sz="2200" b="1" dirty="0">
                <a:solidFill>
                  <a:srgbClr val="83244E"/>
                </a:solidFill>
                <a:latin typeface="+mj-lt"/>
                <a:ea typeface="+mj-ea"/>
                <a:cs typeface="+mj-cs"/>
              </a:rPr>
              <a:t>les </a:t>
            </a:r>
            <a:r>
              <a:rPr lang="fr-FR" sz="2200" b="1" dirty="0" smtClean="0">
                <a:solidFill>
                  <a:srgbClr val="83244E"/>
                </a:solidFill>
                <a:latin typeface="+mj-lt"/>
                <a:ea typeface="+mj-ea"/>
                <a:cs typeface="+mj-cs"/>
              </a:rPr>
              <a:t>demandes et </a:t>
            </a:r>
            <a:r>
              <a:rPr lang="fr-FR" sz="2200" b="1" dirty="0">
                <a:solidFill>
                  <a:srgbClr val="83244E"/>
                </a:solidFill>
                <a:latin typeface="+mj-lt"/>
                <a:ea typeface="+mj-ea"/>
                <a:cs typeface="+mj-cs"/>
              </a:rPr>
              <a:t>répondre aux questions des agents</a:t>
            </a:r>
          </a:p>
        </p:txBody>
      </p:sp>
      <p:sp>
        <p:nvSpPr>
          <p:cNvPr id="5" name="Titre 1"/>
          <p:cNvSpPr txBox="1">
            <a:spLocks/>
          </p:cNvSpPr>
          <p:nvPr/>
        </p:nvSpPr>
        <p:spPr>
          <a:xfrm>
            <a:off x="1452880" y="404919"/>
            <a:ext cx="7467599" cy="748242"/>
          </a:xfrm>
          <a:prstGeom prst="rect">
            <a:avLst/>
          </a:prstGeom>
        </p:spPr>
        <p:txBody>
          <a:bodyPr/>
          <a:lstStyle>
            <a:lvl1pPr marL="571500" indent="-571500" algn="l" defTabSz="457200" rtl="0" eaLnBrk="1" latinLnBrk="0" hangingPunct="1">
              <a:spcBef>
                <a:spcPct val="0"/>
              </a:spcBef>
              <a:buSzPct val="100000"/>
              <a:buFontTx/>
              <a:buBlip>
                <a:blip r:embed="rId3"/>
              </a:buBlip>
              <a:defRPr sz="3600" b="1" kern="1200">
                <a:solidFill>
                  <a:srgbClr val="83244E"/>
                </a:solidFill>
                <a:latin typeface="+mj-lt"/>
                <a:ea typeface="+mj-ea"/>
                <a:cs typeface="+mj-cs"/>
              </a:defRPr>
            </a:lvl1pPr>
          </a:lstStyle>
          <a:p>
            <a:r>
              <a:rPr lang="fr-FR" sz="3200" dirty="0" smtClean="0"/>
              <a:t>Le sujet de notre webinaire</a:t>
            </a:r>
            <a:endParaRPr lang="fr-FR" sz="3200" dirty="0"/>
          </a:p>
        </p:txBody>
      </p:sp>
    </p:spTree>
    <p:extLst>
      <p:ext uri="{BB962C8B-B14F-4D97-AF65-F5344CB8AC3E}">
        <p14:creationId xmlns:p14="http://schemas.microsoft.com/office/powerpoint/2010/main" val="2243245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4294967295"/>
          </p:nvPr>
        </p:nvSpPr>
        <p:spPr>
          <a:xfrm>
            <a:off x="416560" y="1474788"/>
            <a:ext cx="7863840" cy="4606038"/>
          </a:xfrm>
          <a:prstGeom prst="rect">
            <a:avLst/>
          </a:prstGeom>
        </p:spPr>
        <p:txBody>
          <a:bodyPr/>
          <a:lstStyle/>
          <a:p>
            <a:pPr marL="0" indent="0">
              <a:buNone/>
            </a:pPr>
            <a:r>
              <a:rPr lang="fr-FR" sz="2400" b="1" dirty="0" smtClean="0">
                <a:latin typeface="Arial Nova Light" panose="020B0304020202020204" pitchFamily="34" charset="0"/>
              </a:rPr>
              <a:t>Mobilisation  prioritaire du CPF pour : </a:t>
            </a:r>
          </a:p>
          <a:p>
            <a:pPr marL="0" indent="0">
              <a:buNone/>
            </a:pPr>
            <a:endParaRPr lang="fr-FR" sz="2400" b="1" dirty="0" smtClean="0">
              <a:latin typeface="Arial Nova Light" panose="020B0304020202020204" pitchFamily="34" charset="0"/>
            </a:endParaRPr>
          </a:p>
          <a:p>
            <a:pPr>
              <a:buFont typeface="Wingdings" panose="05000000000000000000" pitchFamily="2" charset="2"/>
              <a:buChar char="§"/>
            </a:pPr>
            <a:r>
              <a:rPr lang="fr-FR" sz="2000" dirty="0" smtClean="0">
                <a:latin typeface="Arial Nova Light" panose="020B0304020202020204" pitchFamily="34" charset="0"/>
              </a:rPr>
              <a:t>Suivre une action de formation, un accompagnement ou bénéficier d’un bilan de compétences permettant de </a:t>
            </a:r>
            <a:r>
              <a:rPr lang="fr-FR" sz="2000" b="1" dirty="0" smtClean="0">
                <a:latin typeface="Arial Nova Light" panose="020B0304020202020204" pitchFamily="34" charset="0"/>
              </a:rPr>
              <a:t>prévenir une situation d’inaptitude à l’exercice des fonctions</a:t>
            </a:r>
          </a:p>
          <a:p>
            <a:pPr marL="0" indent="0">
              <a:buNone/>
            </a:pPr>
            <a:endParaRPr lang="fr-FR" sz="2000" b="1" dirty="0" smtClean="0">
              <a:latin typeface="Arial Nova Light" panose="020B0304020202020204" pitchFamily="34" charset="0"/>
            </a:endParaRPr>
          </a:p>
          <a:p>
            <a:pPr>
              <a:buFont typeface="Wingdings" panose="05000000000000000000" pitchFamily="2" charset="2"/>
              <a:buChar char="§"/>
            </a:pPr>
            <a:r>
              <a:rPr lang="fr-FR" sz="2000" dirty="0" smtClean="0">
                <a:latin typeface="Arial Nova Light" panose="020B0304020202020204" pitchFamily="34" charset="0"/>
              </a:rPr>
              <a:t>Suivre </a:t>
            </a:r>
            <a:r>
              <a:rPr lang="fr-FR" sz="2000" dirty="0">
                <a:latin typeface="Arial Nova Light" panose="020B0304020202020204" pitchFamily="34" charset="0"/>
              </a:rPr>
              <a:t>une action de formation, un accompagnement </a:t>
            </a:r>
            <a:r>
              <a:rPr lang="fr-FR" sz="2000" dirty="0" smtClean="0">
                <a:latin typeface="Arial Nova Light" panose="020B0304020202020204" pitchFamily="34" charset="0"/>
              </a:rPr>
              <a:t>à la validation des acquis de l’expérience par un diplôme, un titre ou une certification inscrite au RNCP</a:t>
            </a:r>
          </a:p>
          <a:p>
            <a:pPr marL="0" indent="0">
              <a:buNone/>
            </a:pPr>
            <a:endParaRPr lang="fr-FR" sz="2000" dirty="0" smtClean="0">
              <a:latin typeface="Arial Nova Light" panose="020B0304020202020204" pitchFamily="34" charset="0"/>
            </a:endParaRPr>
          </a:p>
          <a:p>
            <a:pPr>
              <a:buFont typeface="Wingdings" panose="05000000000000000000" pitchFamily="2" charset="2"/>
              <a:buChar char="§"/>
            </a:pPr>
            <a:r>
              <a:rPr lang="fr-FR" sz="2000" dirty="0" smtClean="0">
                <a:latin typeface="Arial Nova Light" panose="020B0304020202020204" pitchFamily="34" charset="0"/>
              </a:rPr>
              <a:t>Suivre une action de formation de préparation aux concours et examens</a:t>
            </a:r>
          </a:p>
          <a:p>
            <a:endParaRPr lang="fr-FR" sz="2400" dirty="0" smtClean="0"/>
          </a:p>
          <a:p>
            <a:pPr>
              <a:buFont typeface="Wingdings" panose="05000000000000000000" pitchFamily="2" charset="2"/>
              <a:buChar char="§"/>
            </a:pPr>
            <a:endParaRPr lang="fr-FR" sz="2400" dirty="0"/>
          </a:p>
        </p:txBody>
      </p:sp>
      <p:sp>
        <p:nvSpPr>
          <p:cNvPr id="3" name="Titre 2"/>
          <p:cNvSpPr>
            <a:spLocks noGrp="1"/>
          </p:cNvSpPr>
          <p:nvPr>
            <p:ph type="title" idx="4294967295"/>
          </p:nvPr>
        </p:nvSpPr>
        <p:spPr>
          <a:xfrm>
            <a:off x="416560" y="809944"/>
            <a:ext cx="8036560" cy="682942"/>
          </a:xfrm>
          <a:prstGeom prst="rect">
            <a:avLst/>
          </a:prstGeom>
        </p:spPr>
        <p:txBody>
          <a:bodyPr/>
          <a:lstStyle/>
          <a:p>
            <a:r>
              <a:rPr lang="fr-FR" sz="2800" b="1" dirty="0" smtClean="0">
                <a:solidFill>
                  <a:srgbClr val="83244E"/>
                </a:solidFill>
              </a:rPr>
              <a:t>          </a:t>
            </a:r>
            <a:r>
              <a:rPr lang="fr-FR" sz="2800" b="1" dirty="0" smtClean="0"/>
              <a:t>CPF</a:t>
            </a:r>
            <a:r>
              <a:rPr lang="fr-FR" sz="2800" b="1" dirty="0"/>
              <a:t>: </a:t>
            </a:r>
            <a:r>
              <a:rPr lang="fr-FR" sz="2800" b="1" dirty="0" smtClean="0"/>
              <a:t>Actions de formation possibles</a:t>
            </a:r>
            <a:endParaRPr lang="fr-FR" b="1" dirty="0"/>
          </a:p>
        </p:txBody>
      </p:sp>
    </p:spTree>
    <p:extLst>
      <p:ext uri="{BB962C8B-B14F-4D97-AF65-F5344CB8AC3E}">
        <p14:creationId xmlns:p14="http://schemas.microsoft.com/office/powerpoint/2010/main" val="306476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4294967295"/>
          </p:nvPr>
        </p:nvSpPr>
        <p:spPr>
          <a:xfrm>
            <a:off x="537820" y="1373188"/>
            <a:ext cx="8249920" cy="4606038"/>
          </a:xfrm>
          <a:prstGeom prst="rect">
            <a:avLst/>
          </a:prstGeom>
        </p:spPr>
        <p:txBody>
          <a:bodyPr/>
          <a:lstStyle/>
          <a:p>
            <a:pPr marL="0" indent="0">
              <a:buNone/>
            </a:pPr>
            <a:r>
              <a:rPr lang="fr-FR" sz="2400" b="1" u="sng" dirty="0" smtClean="0">
                <a:latin typeface="Arial Nova Light" panose="020B0304020202020204" pitchFamily="34" charset="0"/>
              </a:rPr>
              <a:t>Dépôt de la demande </a:t>
            </a:r>
            <a:r>
              <a:rPr lang="fr-FR" sz="2400" dirty="0" smtClean="0">
                <a:latin typeface="Arial Nova Light" panose="020B0304020202020204" pitchFamily="34" charset="0"/>
              </a:rPr>
              <a:t>:</a:t>
            </a:r>
          </a:p>
          <a:p>
            <a:pPr marL="0" indent="0">
              <a:buNone/>
            </a:pPr>
            <a:endParaRPr lang="fr-FR" sz="600" dirty="0" smtClean="0">
              <a:latin typeface="Arial Nova Light" panose="020B0304020202020204" pitchFamily="34" charset="0"/>
            </a:endParaRPr>
          </a:p>
          <a:p>
            <a:r>
              <a:rPr lang="fr-FR" sz="2000" b="1" dirty="0" smtClean="0">
                <a:latin typeface="Arial Nova Light" panose="020B0304020202020204" pitchFamily="34" charset="0"/>
              </a:rPr>
              <a:t>À l’initiative de l’agent </a:t>
            </a:r>
            <a:r>
              <a:rPr lang="fr-FR" sz="2000" dirty="0" smtClean="0">
                <a:latin typeface="Arial Nova Light" panose="020B0304020202020204" pitchFamily="34" charset="0"/>
              </a:rPr>
              <a:t>, doit préciser le </a:t>
            </a:r>
            <a:r>
              <a:rPr lang="fr-FR" sz="2000" smtClean="0">
                <a:latin typeface="Arial Nova Light" panose="020B0304020202020204" pitchFamily="34" charset="0"/>
              </a:rPr>
              <a:t>projet d’évolution professionnelle </a:t>
            </a:r>
            <a:r>
              <a:rPr lang="fr-FR" sz="2000" dirty="0" smtClean="0">
                <a:latin typeface="Arial Nova Light" panose="020B0304020202020204" pitchFamily="34" charset="0"/>
              </a:rPr>
              <a:t>qui fonde la demande</a:t>
            </a:r>
          </a:p>
          <a:p>
            <a:pPr marL="0" indent="0">
              <a:buNone/>
            </a:pPr>
            <a:endParaRPr lang="fr-FR" sz="2000" dirty="0" smtClean="0">
              <a:latin typeface="Arial Nova Light" panose="020B0304020202020204" pitchFamily="34" charset="0"/>
            </a:endParaRPr>
          </a:p>
          <a:p>
            <a:r>
              <a:rPr lang="fr-FR" sz="2000" b="1" dirty="0" smtClean="0">
                <a:latin typeface="Arial Nova Light" panose="020B0304020202020204" pitchFamily="34" charset="0"/>
              </a:rPr>
              <a:t>Aucune ancienneté de service n’est requise </a:t>
            </a:r>
            <a:r>
              <a:rPr lang="fr-FR" sz="2000" dirty="0" smtClean="0">
                <a:latin typeface="Arial Nova Light" panose="020B0304020202020204" pitchFamily="34" charset="0"/>
              </a:rPr>
              <a:t>pour constituer ou utiliser les droits attachés à ce compte</a:t>
            </a:r>
          </a:p>
          <a:p>
            <a:pPr marL="0" indent="0">
              <a:buNone/>
            </a:pPr>
            <a:endParaRPr lang="fr-FR" sz="2000" dirty="0" smtClean="0">
              <a:latin typeface="Arial Nova Light" panose="020B0304020202020204" pitchFamily="34" charset="0"/>
            </a:endParaRPr>
          </a:p>
          <a:p>
            <a:r>
              <a:rPr lang="fr-FR" sz="2000" b="1" dirty="0" smtClean="0">
                <a:latin typeface="Arial Nova Light" panose="020B0304020202020204" pitchFamily="34" charset="0"/>
              </a:rPr>
              <a:t>Accord écrit de l’employeur </a:t>
            </a:r>
            <a:r>
              <a:rPr lang="fr-FR" sz="2000" dirty="0" smtClean="0">
                <a:latin typeface="Arial Nova Light" panose="020B0304020202020204" pitchFamily="34" charset="0"/>
              </a:rPr>
              <a:t>nécessaire sur la nature et calendrier </a:t>
            </a:r>
          </a:p>
          <a:p>
            <a:pPr marL="0" indent="0">
              <a:buNone/>
            </a:pPr>
            <a:endParaRPr lang="fr-FR" sz="2000" dirty="0" smtClean="0">
              <a:latin typeface="Arial Nova Light" panose="020B0304020202020204" pitchFamily="34" charset="0"/>
            </a:endParaRPr>
          </a:p>
          <a:p>
            <a:r>
              <a:rPr lang="fr-FR" sz="2000" b="1" dirty="0" smtClean="0">
                <a:latin typeface="Arial Nova Light" panose="020B0304020202020204" pitchFamily="34" charset="0"/>
              </a:rPr>
              <a:t>Absence de réponse dans un délai de 2 mois : vaut rejet implicite</a:t>
            </a:r>
          </a:p>
          <a:p>
            <a:pPr marL="0" indent="0">
              <a:buNone/>
            </a:pPr>
            <a:endParaRPr lang="fr-FR" sz="2000" b="1" dirty="0" smtClean="0">
              <a:latin typeface="Arial Nova Light" panose="020B0304020202020204" pitchFamily="34" charset="0"/>
            </a:endParaRPr>
          </a:p>
          <a:p>
            <a:r>
              <a:rPr lang="fr-FR" sz="2000" b="1" dirty="0" smtClean="0">
                <a:latin typeface="Arial Nova Light" panose="020B0304020202020204" pitchFamily="34" charset="0"/>
              </a:rPr>
              <a:t>Le rejet doit être motivé</a:t>
            </a:r>
            <a:r>
              <a:rPr lang="fr-FR" sz="2000" dirty="0" smtClean="0">
                <a:latin typeface="Arial Nova Light" panose="020B0304020202020204" pitchFamily="34" charset="0"/>
              </a:rPr>
              <a:t>. Contestation possible de l’agent devant l’instance paritaire compétente</a:t>
            </a:r>
          </a:p>
          <a:p>
            <a:pPr>
              <a:buFont typeface="Wingdings" panose="05000000000000000000" pitchFamily="2" charset="2"/>
              <a:buChar char="§"/>
            </a:pPr>
            <a:endParaRPr lang="fr-FR" sz="2400" dirty="0"/>
          </a:p>
        </p:txBody>
      </p:sp>
      <p:sp>
        <p:nvSpPr>
          <p:cNvPr id="3" name="Titre 2"/>
          <p:cNvSpPr>
            <a:spLocks noGrp="1"/>
          </p:cNvSpPr>
          <p:nvPr>
            <p:ph type="title" idx="4294967295"/>
          </p:nvPr>
        </p:nvSpPr>
        <p:spPr>
          <a:xfrm>
            <a:off x="0" y="312738"/>
            <a:ext cx="8787740" cy="804862"/>
          </a:xfrm>
          <a:prstGeom prst="rect">
            <a:avLst/>
          </a:prstGeom>
        </p:spPr>
        <p:txBody>
          <a:bodyPr/>
          <a:lstStyle/>
          <a:p>
            <a:r>
              <a:rPr lang="fr-FR" sz="2800" b="1" dirty="0" smtClean="0">
                <a:solidFill>
                  <a:srgbClr val="83244E"/>
                </a:solidFill>
              </a:rPr>
              <a:t>          </a:t>
            </a:r>
            <a:r>
              <a:rPr lang="fr-FR" sz="2800" b="1" dirty="0" smtClean="0"/>
              <a:t>CPF</a:t>
            </a:r>
            <a:r>
              <a:rPr lang="fr-FR" sz="2800" b="1" dirty="0"/>
              <a:t>: </a:t>
            </a:r>
            <a:r>
              <a:rPr lang="fr-FR" sz="2800" b="1" dirty="0" smtClean="0"/>
              <a:t>modalités</a:t>
            </a:r>
            <a:endParaRPr lang="fr-FR" b="1" dirty="0"/>
          </a:p>
        </p:txBody>
      </p:sp>
    </p:spTree>
    <p:extLst>
      <p:ext uri="{BB962C8B-B14F-4D97-AF65-F5344CB8AC3E}">
        <p14:creationId xmlns:p14="http://schemas.microsoft.com/office/powerpoint/2010/main" val="365565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44109"/>
            <a:ext cx="8972549" cy="1830916"/>
          </a:xfrm>
        </p:spPr>
        <p:txBody>
          <a:bodyPr/>
          <a:lstStyle/>
          <a:p>
            <a:pPr>
              <a:buFont typeface="Arial" panose="020B0604020202020204" pitchFamily="34" charset="0"/>
              <a:buChar char="•"/>
            </a:pPr>
            <a:r>
              <a:rPr lang="fr-FR" sz="2000" dirty="0">
                <a:solidFill>
                  <a:schemeClr val="tx1"/>
                </a:solidFill>
                <a:latin typeface="Arial Nova Light" panose="020B0304020202020204" pitchFamily="34" charset="0"/>
              </a:rPr>
              <a:t>Priorité </a:t>
            </a:r>
            <a:r>
              <a:rPr lang="fr-FR" sz="2000" dirty="0" smtClean="0">
                <a:solidFill>
                  <a:schemeClr val="tx1"/>
                </a:solidFill>
                <a:latin typeface="Arial Nova Light" panose="020B0304020202020204" pitchFamily="34" charset="0"/>
              </a:rPr>
              <a:t>donnée </a:t>
            </a:r>
            <a:r>
              <a:rPr lang="fr-FR" sz="2000" dirty="0">
                <a:solidFill>
                  <a:schemeClr val="tx1"/>
                </a:solidFill>
                <a:latin typeface="Arial Nova Light" panose="020B0304020202020204" pitchFamily="34" charset="0"/>
              </a:rPr>
              <a:t>aux formations </a:t>
            </a:r>
            <a:r>
              <a:rPr lang="fr-FR" sz="2000" dirty="0" smtClean="0">
                <a:solidFill>
                  <a:schemeClr val="tx1"/>
                </a:solidFill>
                <a:latin typeface="Arial Nova Light" panose="020B0304020202020204" pitchFamily="34" charset="0"/>
              </a:rPr>
              <a:t>organisées/à l’initiative de  </a:t>
            </a:r>
            <a:r>
              <a:rPr lang="fr-FR" sz="2000" dirty="0">
                <a:solidFill>
                  <a:schemeClr val="tx1"/>
                </a:solidFill>
                <a:latin typeface="Arial Nova Light" panose="020B0304020202020204" pitchFamily="34" charset="0"/>
              </a:rPr>
              <a:t>l’employeur</a:t>
            </a:r>
            <a:r>
              <a:rPr lang="fr-FR" sz="2000" b="0" dirty="0">
                <a:solidFill>
                  <a:schemeClr val="tx1"/>
                </a:solidFill>
                <a:latin typeface="Arial Nova Light" panose="020B0304020202020204" pitchFamily="34" charset="0"/>
              </a:rPr>
              <a:t> (en cas de pluralité d’actions</a:t>
            </a:r>
            <a:r>
              <a:rPr lang="fr-FR" sz="2000" b="0" dirty="0" smtClean="0">
                <a:solidFill>
                  <a:schemeClr val="tx1"/>
                </a:solidFill>
                <a:latin typeface="Arial Nova Light" panose="020B0304020202020204" pitchFamily="34" charset="0"/>
              </a:rPr>
              <a:t>)</a:t>
            </a:r>
            <a:br>
              <a:rPr lang="fr-FR" sz="2000" b="0" dirty="0" smtClean="0">
                <a:solidFill>
                  <a:schemeClr val="tx1"/>
                </a:solidFill>
                <a:latin typeface="Arial Nova Light" panose="020B0304020202020204" pitchFamily="34" charset="0"/>
              </a:rPr>
            </a:br>
            <a:r>
              <a:rPr lang="fr-FR" sz="1800" b="0" i="1" dirty="0">
                <a:solidFill>
                  <a:schemeClr val="tx1"/>
                </a:solidFill>
                <a:latin typeface="Arial Nova Light" panose="020B0304020202020204" pitchFamily="34" charset="0"/>
              </a:rPr>
              <a:t>Le rejet d’une </a:t>
            </a:r>
            <a:r>
              <a:rPr lang="fr-FR" sz="1800" b="0" i="1" dirty="0" smtClean="0">
                <a:solidFill>
                  <a:schemeClr val="tx1"/>
                </a:solidFill>
                <a:latin typeface="Arial Nova Light" panose="020B0304020202020204" pitchFamily="34" charset="0"/>
              </a:rPr>
              <a:t>3</a:t>
            </a:r>
            <a:r>
              <a:rPr lang="fr-FR" sz="1800" b="0" i="1" baseline="30000" dirty="0" smtClean="0">
                <a:solidFill>
                  <a:schemeClr val="tx1"/>
                </a:solidFill>
                <a:latin typeface="Arial Nova Light" panose="020B0304020202020204" pitchFamily="34" charset="0"/>
              </a:rPr>
              <a:t>ème</a:t>
            </a:r>
            <a:r>
              <a:rPr lang="fr-FR" sz="1800" b="0" i="1" dirty="0" smtClean="0">
                <a:solidFill>
                  <a:schemeClr val="tx1"/>
                </a:solidFill>
                <a:latin typeface="Arial Nova Light" panose="020B0304020202020204" pitchFamily="34" charset="0"/>
              </a:rPr>
              <a:t> demande </a:t>
            </a:r>
            <a:r>
              <a:rPr lang="fr-FR" sz="1800" b="0" i="1" dirty="0">
                <a:solidFill>
                  <a:schemeClr val="tx1"/>
                </a:solidFill>
                <a:latin typeface="Arial Nova Light" panose="020B0304020202020204" pitchFamily="34" charset="0"/>
              </a:rPr>
              <a:t>(après deux années consécutives) ne peut être prononcé qu’après avis de l’instance paritaire</a:t>
            </a:r>
            <a:r>
              <a:rPr lang="fr-FR" sz="2000" b="0" dirty="0">
                <a:solidFill>
                  <a:schemeClr val="tx1"/>
                </a:solidFill>
                <a:latin typeface="Arial Nova Light" panose="020B0304020202020204" pitchFamily="34" charset="0"/>
              </a:rPr>
              <a:t/>
            </a:r>
            <a:br>
              <a:rPr lang="fr-FR" sz="2000" b="0" dirty="0">
                <a:solidFill>
                  <a:schemeClr val="tx1"/>
                </a:solidFill>
                <a:latin typeface="Arial Nova Light" panose="020B0304020202020204" pitchFamily="34" charset="0"/>
              </a:rPr>
            </a:br>
            <a:r>
              <a:rPr lang="fr-FR" sz="2000" b="0" dirty="0" smtClean="0">
                <a:solidFill>
                  <a:schemeClr val="tx1"/>
                </a:solidFill>
                <a:latin typeface="Arial Nova Light" panose="020B0304020202020204" pitchFamily="34" charset="0"/>
              </a:rPr>
              <a:t/>
            </a:r>
            <a:br>
              <a:rPr lang="fr-FR" sz="2000" b="0" dirty="0" smtClean="0">
                <a:solidFill>
                  <a:schemeClr val="tx1"/>
                </a:solidFill>
                <a:latin typeface="Arial Nova Light" panose="020B0304020202020204" pitchFamily="34" charset="0"/>
              </a:rPr>
            </a:br>
            <a:r>
              <a:rPr lang="fr-FR" sz="2400" b="0" dirty="0" smtClean="0">
                <a:solidFill>
                  <a:schemeClr val="tx1"/>
                </a:solidFill>
                <a:latin typeface="Arial Nova Light" panose="020B0304020202020204" pitchFamily="34" charset="0"/>
                <a:sym typeface="Wingdings" panose="05000000000000000000" pitchFamily="2" charset="2"/>
              </a:rPr>
              <a:t> </a:t>
            </a:r>
            <a:r>
              <a:rPr lang="fr-FR" sz="2000" b="0" dirty="0" smtClean="0">
                <a:solidFill>
                  <a:schemeClr val="tx1"/>
                </a:solidFill>
                <a:latin typeface="Arial Nova Light" panose="020B0304020202020204" pitchFamily="34" charset="0"/>
              </a:rPr>
              <a:t>Impossibilité pour l’employeur de s’opposer </a:t>
            </a:r>
            <a:r>
              <a:rPr lang="fr-FR" sz="2000" b="0" dirty="0">
                <a:solidFill>
                  <a:schemeClr val="tx1"/>
                </a:solidFill>
                <a:latin typeface="Arial Nova Light" panose="020B0304020202020204" pitchFamily="34" charset="0"/>
              </a:rPr>
              <a:t>à une demande de formation relevant du socle de connaissances et de compétences mentionné à l’article L. 6121-2 du code du </a:t>
            </a:r>
            <a:r>
              <a:rPr lang="fr-FR" sz="2000" b="0" dirty="0" smtClean="0">
                <a:solidFill>
                  <a:schemeClr val="tx1"/>
                </a:solidFill>
                <a:latin typeface="Arial Nova Light" panose="020B0304020202020204" pitchFamily="34" charset="0"/>
              </a:rPr>
              <a:t>travail</a:t>
            </a:r>
            <a:br>
              <a:rPr lang="fr-FR" sz="2000" b="0" dirty="0" smtClean="0">
                <a:solidFill>
                  <a:schemeClr val="tx1"/>
                </a:solidFill>
                <a:latin typeface="Arial Nova Light" panose="020B0304020202020204" pitchFamily="34" charset="0"/>
              </a:rPr>
            </a:br>
            <a:r>
              <a:rPr lang="fr-FR" sz="2000" b="0" dirty="0" smtClean="0">
                <a:solidFill>
                  <a:schemeClr val="tx1"/>
                </a:solidFill>
                <a:latin typeface="Arial Nova Light" panose="020B0304020202020204" pitchFamily="34" charset="0"/>
              </a:rPr>
              <a:t/>
            </a:r>
            <a:br>
              <a:rPr lang="fr-FR" sz="2000" b="0" dirty="0" smtClean="0">
                <a:solidFill>
                  <a:schemeClr val="tx1"/>
                </a:solidFill>
                <a:latin typeface="Arial Nova Light" panose="020B0304020202020204" pitchFamily="34" charset="0"/>
              </a:rPr>
            </a:br>
            <a:r>
              <a:rPr lang="fr-FR" sz="2000" b="0" dirty="0" smtClean="0">
                <a:solidFill>
                  <a:schemeClr val="tx1"/>
                </a:solidFill>
                <a:latin typeface="Arial Nova Light" panose="020B0304020202020204" pitchFamily="34" charset="0"/>
                <a:sym typeface="Wingdings" panose="05000000000000000000" pitchFamily="2" charset="2"/>
              </a:rPr>
              <a:t> </a:t>
            </a:r>
            <a:r>
              <a:rPr lang="fr-FR" sz="2000" b="0" dirty="0" smtClean="0">
                <a:solidFill>
                  <a:schemeClr val="tx1"/>
                </a:solidFill>
                <a:latin typeface="Arial Nova Light" panose="020B0304020202020204" pitchFamily="34" charset="0"/>
              </a:rPr>
              <a:t>Possibilité de la différer, dans l’année suivant la demande.</a:t>
            </a:r>
            <a:br>
              <a:rPr lang="fr-FR" sz="2000" b="0" dirty="0" smtClean="0">
                <a:solidFill>
                  <a:schemeClr val="tx1"/>
                </a:solidFill>
                <a:latin typeface="Arial Nova Light" panose="020B0304020202020204" pitchFamily="34" charset="0"/>
              </a:rPr>
            </a:br>
            <a:endParaRPr lang="fr-FR" sz="2400" dirty="0">
              <a:solidFill>
                <a:schemeClr val="tx1"/>
              </a:solidFill>
              <a:latin typeface="Arial Nova Light" panose="020B0304020202020204" pitchFamily="34" charset="0"/>
            </a:endParaRPr>
          </a:p>
        </p:txBody>
      </p:sp>
      <p:sp>
        <p:nvSpPr>
          <p:cNvPr id="3" name="Espace réservé du texte 2"/>
          <p:cNvSpPr>
            <a:spLocks noGrp="1"/>
          </p:cNvSpPr>
          <p:nvPr>
            <p:ph type="body" sz="quarter" idx="14"/>
          </p:nvPr>
        </p:nvSpPr>
        <p:spPr>
          <a:xfrm>
            <a:off x="296863" y="5276851"/>
            <a:ext cx="8465608" cy="1114424"/>
          </a:xfrm>
        </p:spPr>
        <p:txBody>
          <a:bodyPr/>
          <a:lstStyle/>
          <a:p>
            <a:pPr>
              <a:buFont typeface="Arial" panose="020B0604020202020204" pitchFamily="34" charset="0"/>
              <a:buChar char="•"/>
            </a:pPr>
            <a:r>
              <a:rPr lang="fr-FR" sz="2400" b="1" dirty="0">
                <a:latin typeface="Arial Nova Light" panose="020B0304020202020204" pitchFamily="34" charset="0"/>
              </a:rPr>
              <a:t>Possibilité d’anticiper les droits</a:t>
            </a:r>
            <a:r>
              <a:rPr lang="fr-FR" sz="2400" dirty="0">
                <a:latin typeface="Arial Nova Light" panose="020B0304020202020204" pitchFamily="34" charset="0"/>
              </a:rPr>
              <a:t> (non encore acquis), </a:t>
            </a:r>
            <a:r>
              <a:rPr lang="fr-FR" sz="2400" dirty="0" smtClean="0">
                <a:latin typeface="Arial Nova Light" panose="020B0304020202020204" pitchFamily="34" charset="0"/>
              </a:rPr>
              <a:t>   dans </a:t>
            </a:r>
            <a:r>
              <a:rPr lang="fr-FR" sz="2400" dirty="0">
                <a:latin typeface="Arial Nova Light" panose="020B0304020202020204" pitchFamily="34" charset="0"/>
              </a:rPr>
              <a:t>la limite de deux </a:t>
            </a:r>
            <a:r>
              <a:rPr lang="fr-FR" sz="2400" dirty="0" smtClean="0">
                <a:latin typeface="Arial Nova Light" panose="020B0304020202020204" pitchFamily="34" charset="0"/>
              </a:rPr>
              <a:t>ans </a:t>
            </a:r>
            <a:r>
              <a:rPr lang="fr-FR" sz="2400" dirty="0">
                <a:latin typeface="Arial Nova Light" panose="020B0304020202020204" pitchFamily="34" charset="0"/>
              </a:rPr>
              <a:t>(ou du contrat)</a:t>
            </a:r>
          </a:p>
          <a:p>
            <a:endParaRPr lang="fr-FR" sz="2000" dirty="0"/>
          </a:p>
        </p:txBody>
      </p:sp>
      <p:sp>
        <p:nvSpPr>
          <p:cNvPr id="6" name="Titre 2"/>
          <p:cNvSpPr txBox="1">
            <a:spLocks/>
          </p:cNvSpPr>
          <p:nvPr/>
        </p:nvSpPr>
        <p:spPr>
          <a:xfrm>
            <a:off x="278871" y="651987"/>
            <a:ext cx="8483600" cy="6829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smtClean="0">
                <a:solidFill>
                  <a:srgbClr val="83244E"/>
                </a:solidFill>
              </a:rPr>
              <a:t>          </a:t>
            </a:r>
            <a:r>
              <a:rPr lang="fr-FR" sz="2800" b="1" smtClean="0"/>
              <a:t>CPF: Actions de formation prioritaires</a:t>
            </a:r>
            <a:endParaRPr lang="fr-FR" b="1" dirty="0"/>
          </a:p>
        </p:txBody>
      </p:sp>
    </p:spTree>
    <p:extLst>
      <p:ext uri="{BB962C8B-B14F-4D97-AF65-F5344CB8AC3E}">
        <p14:creationId xmlns:p14="http://schemas.microsoft.com/office/powerpoint/2010/main" val="3581330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4294967295"/>
          </p:nvPr>
        </p:nvSpPr>
        <p:spPr>
          <a:xfrm>
            <a:off x="619100" y="1463675"/>
            <a:ext cx="8168640" cy="4883851"/>
          </a:xfrm>
          <a:prstGeom prst="rect">
            <a:avLst/>
          </a:prstGeom>
        </p:spPr>
        <p:txBody>
          <a:bodyPr/>
          <a:lstStyle/>
          <a:p>
            <a:r>
              <a:rPr lang="fr-FR" sz="2400" b="1" dirty="0" smtClean="0">
                <a:latin typeface="Arial Nova Light" panose="020B0304020202020204" pitchFamily="34" charset="0"/>
              </a:rPr>
              <a:t>Statut de l’agent</a:t>
            </a:r>
          </a:p>
          <a:p>
            <a:pPr marL="0" indent="0">
              <a:buNone/>
            </a:pPr>
            <a:r>
              <a:rPr lang="fr-FR" sz="2000" dirty="0" smtClean="0">
                <a:latin typeface="Arial Nova Light" panose="020B0304020202020204" pitchFamily="34" charset="0"/>
              </a:rPr>
              <a:t>« Les actions de formations  suivies au titre du CPF ont lieu, en priorité pendant le temps de travail »</a:t>
            </a:r>
          </a:p>
          <a:p>
            <a:pPr marL="0" indent="0">
              <a:buNone/>
            </a:pPr>
            <a:endParaRPr lang="fr-FR" sz="2400" dirty="0" smtClean="0">
              <a:latin typeface="Arial Nova Light" panose="020B0304020202020204" pitchFamily="34" charset="0"/>
            </a:endParaRPr>
          </a:p>
          <a:p>
            <a:r>
              <a:rPr lang="fr-FR" sz="2400" b="1" dirty="0" smtClean="0">
                <a:latin typeface="Arial Nova Light" panose="020B0304020202020204" pitchFamily="34" charset="0"/>
              </a:rPr>
              <a:t>Financement de la formation et frais en lien</a:t>
            </a:r>
          </a:p>
          <a:p>
            <a:pPr marL="0" indent="0">
              <a:buNone/>
            </a:pPr>
            <a:r>
              <a:rPr lang="fr-FR" sz="2000" dirty="0" smtClean="0">
                <a:latin typeface="Arial Nova Light" panose="020B0304020202020204" pitchFamily="34" charset="0"/>
              </a:rPr>
              <a:t>- L’employeur prend en charge les frais pédagogiques (plafonnement possible par délibération)</a:t>
            </a:r>
          </a:p>
          <a:p>
            <a:pPr>
              <a:buFontTx/>
              <a:buChar char="-"/>
            </a:pPr>
            <a:r>
              <a:rPr lang="fr-FR" sz="2000" dirty="0" smtClean="0">
                <a:latin typeface="Arial Nova Light" panose="020B0304020202020204" pitchFamily="34" charset="0"/>
              </a:rPr>
              <a:t>Prise en charge facultative des frais de déplacement dans conditions réglementaires et plafonnement possible par délibération</a:t>
            </a:r>
          </a:p>
          <a:p>
            <a:pPr marL="0" indent="0">
              <a:buNone/>
            </a:pPr>
            <a:r>
              <a:rPr lang="fr-FR" sz="2000" dirty="0" smtClean="0">
                <a:latin typeface="Arial Nova Light" panose="020B0304020202020204" pitchFamily="34" charset="0"/>
              </a:rPr>
              <a:t>      (Décret n 2006-781 du 3 juillet 2006 )</a:t>
            </a:r>
          </a:p>
          <a:p>
            <a:pPr marL="0" indent="0">
              <a:buNone/>
            </a:pPr>
            <a:endParaRPr lang="fr-FR" sz="500" dirty="0" smtClean="0">
              <a:latin typeface="Arial Nova Light" panose="020B0304020202020204" pitchFamily="34" charset="0"/>
            </a:endParaRPr>
          </a:p>
          <a:p>
            <a:pPr marL="0" indent="0">
              <a:buNone/>
            </a:pPr>
            <a:r>
              <a:rPr lang="fr-FR" sz="2000" dirty="0" smtClean="0">
                <a:latin typeface="Arial Nova Light" panose="020B0304020202020204" pitchFamily="34" charset="0"/>
              </a:rPr>
              <a:t>- Absence du suivi de la formation par l’agent sans motif valable : celui-ci rembourse les frais engagés par son employeur</a:t>
            </a:r>
          </a:p>
          <a:p>
            <a:pPr>
              <a:buFont typeface="Wingdings" panose="05000000000000000000" pitchFamily="2" charset="2"/>
              <a:buChar char="§"/>
            </a:pPr>
            <a:endParaRPr lang="fr-FR" sz="2400" dirty="0"/>
          </a:p>
        </p:txBody>
      </p:sp>
      <p:sp>
        <p:nvSpPr>
          <p:cNvPr id="3" name="Titre 2"/>
          <p:cNvSpPr>
            <a:spLocks noGrp="1"/>
          </p:cNvSpPr>
          <p:nvPr>
            <p:ph type="title" idx="4294967295"/>
          </p:nvPr>
        </p:nvSpPr>
        <p:spPr>
          <a:xfrm>
            <a:off x="0" y="312738"/>
            <a:ext cx="8787740" cy="591502"/>
          </a:xfrm>
          <a:prstGeom prst="rect">
            <a:avLst/>
          </a:prstGeom>
        </p:spPr>
        <p:txBody>
          <a:bodyPr/>
          <a:lstStyle/>
          <a:p>
            <a:r>
              <a:rPr lang="fr-FR" sz="2800" b="1" dirty="0" smtClean="0">
                <a:solidFill>
                  <a:srgbClr val="83244E"/>
                </a:solidFill>
              </a:rPr>
              <a:t>          </a:t>
            </a:r>
            <a:r>
              <a:rPr lang="fr-FR" sz="2800" b="1" dirty="0" smtClean="0">
                <a:latin typeface="Arial Nova Cond" panose="020B0506020202020204" pitchFamily="34" charset="0"/>
              </a:rPr>
              <a:t>CPF</a:t>
            </a:r>
            <a:r>
              <a:rPr lang="fr-FR" sz="2800" b="1" dirty="0">
                <a:latin typeface="Arial Nova Cond" panose="020B0506020202020204" pitchFamily="34" charset="0"/>
              </a:rPr>
              <a:t>: </a:t>
            </a:r>
            <a:r>
              <a:rPr lang="fr-FR" sz="2800" b="1" dirty="0" smtClean="0">
                <a:latin typeface="Arial Nova Cond" panose="020B0506020202020204" pitchFamily="34" charset="0"/>
              </a:rPr>
              <a:t>modalités</a:t>
            </a:r>
            <a:endParaRPr lang="fr-FR" b="1" dirty="0">
              <a:latin typeface="Arial Nova Cond" panose="020B0506020202020204" pitchFamily="34" charset="0"/>
            </a:endParaRPr>
          </a:p>
        </p:txBody>
      </p:sp>
    </p:spTree>
    <p:extLst>
      <p:ext uri="{BB962C8B-B14F-4D97-AF65-F5344CB8AC3E}">
        <p14:creationId xmlns:p14="http://schemas.microsoft.com/office/powerpoint/2010/main" val="128976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4294967295"/>
          </p:nvPr>
        </p:nvSpPr>
        <p:spPr>
          <a:xfrm>
            <a:off x="466700" y="1527109"/>
            <a:ext cx="8168640" cy="4883851"/>
          </a:xfrm>
          <a:prstGeom prst="rect">
            <a:avLst/>
          </a:prstGeom>
        </p:spPr>
        <p:txBody>
          <a:bodyPr/>
          <a:lstStyle/>
          <a:p>
            <a:r>
              <a:rPr lang="fr-FR" sz="2400" b="1" dirty="0" smtClean="0">
                <a:latin typeface="Arial Nova Light" panose="020B0304020202020204" pitchFamily="34" charset="0"/>
              </a:rPr>
              <a:t>CPF et retraite</a:t>
            </a:r>
          </a:p>
          <a:p>
            <a:pPr marL="0" indent="0">
              <a:buNone/>
            </a:pPr>
            <a:r>
              <a:rPr lang="fr-FR" sz="2000" dirty="0">
                <a:latin typeface="Arial Nova Light" panose="020B0304020202020204" pitchFamily="34" charset="0"/>
              </a:rPr>
              <a:t>Le CPF cesse d'être alimenté. Les droits acquis ne peuvent plus être utilisés </a:t>
            </a:r>
            <a:r>
              <a:rPr lang="fr-FR" sz="2000" b="1" dirty="0">
                <a:latin typeface="Arial Nova Light" panose="020B0304020202020204" pitchFamily="34" charset="0"/>
              </a:rPr>
              <a:t>sauf</a:t>
            </a:r>
            <a:r>
              <a:rPr lang="fr-FR" sz="2000" dirty="0">
                <a:latin typeface="Arial Nova Light" panose="020B0304020202020204" pitchFamily="34" charset="0"/>
              </a:rPr>
              <a:t> dans le cas d'une retraite pour </a:t>
            </a:r>
            <a:r>
              <a:rPr lang="fr-FR" sz="2000" dirty="0" smtClean="0">
                <a:latin typeface="Arial Nova Light" panose="020B0304020202020204" pitchFamily="34" charset="0"/>
              </a:rPr>
              <a:t>invalidité</a:t>
            </a:r>
          </a:p>
          <a:p>
            <a:pPr marL="0" indent="0">
              <a:buNone/>
            </a:pPr>
            <a:endParaRPr lang="fr-FR" sz="2400" dirty="0" smtClean="0">
              <a:latin typeface="Arial Nova Light" panose="020B0304020202020204" pitchFamily="34" charset="0"/>
            </a:endParaRPr>
          </a:p>
          <a:p>
            <a:r>
              <a:rPr lang="fr-FR" sz="2400" b="1" dirty="0" smtClean="0">
                <a:latin typeface="Arial Nova Light" panose="020B0304020202020204" pitchFamily="34" charset="0"/>
              </a:rPr>
              <a:t>CPF et Allocation de Retour à l’Emploi (ARE)</a:t>
            </a:r>
          </a:p>
          <a:p>
            <a:pPr marL="0" indent="0">
              <a:buNone/>
            </a:pPr>
            <a:r>
              <a:rPr lang="fr-FR" sz="2000" dirty="0" smtClean="0">
                <a:latin typeface="Arial Nova Light" panose="020B0304020202020204" pitchFamily="34" charset="0"/>
              </a:rPr>
              <a:t>Les </a:t>
            </a:r>
            <a:r>
              <a:rPr lang="fr-FR" sz="2000" b="1" dirty="0" smtClean="0">
                <a:latin typeface="Arial Nova Light" panose="020B0304020202020204" pitchFamily="34" charset="0"/>
              </a:rPr>
              <a:t>agents involontairement </a:t>
            </a:r>
            <a:r>
              <a:rPr lang="fr-FR" sz="2000" b="1" dirty="0">
                <a:latin typeface="Arial Nova Light" panose="020B0304020202020204" pitchFamily="34" charset="0"/>
              </a:rPr>
              <a:t>privés </a:t>
            </a:r>
            <a:r>
              <a:rPr lang="fr-FR" sz="2000" b="1" dirty="0" smtClean="0">
                <a:latin typeface="Arial Nova Light" panose="020B0304020202020204" pitchFamily="34" charset="0"/>
              </a:rPr>
              <a:t>d’emploi </a:t>
            </a:r>
            <a:r>
              <a:rPr lang="fr-FR" sz="2000" dirty="0" smtClean="0">
                <a:latin typeface="Arial Nova Light" panose="020B0304020202020204" pitchFamily="34" charset="0"/>
              </a:rPr>
              <a:t>conservent </a:t>
            </a:r>
            <a:r>
              <a:rPr lang="fr-FR" sz="2000" dirty="0">
                <a:latin typeface="Arial Nova Light" panose="020B0304020202020204" pitchFamily="34" charset="0"/>
              </a:rPr>
              <a:t>et peuvent utiliser leurs droits </a:t>
            </a:r>
          </a:p>
          <a:p>
            <a:pPr marL="0" indent="0">
              <a:buNone/>
            </a:pPr>
            <a:endParaRPr lang="fr-FR" sz="900" dirty="0" smtClean="0">
              <a:latin typeface="Arial Nova Light" panose="020B0304020202020204" pitchFamily="34" charset="0"/>
            </a:endParaRPr>
          </a:p>
          <a:p>
            <a:pPr marL="0" indent="0">
              <a:buNone/>
            </a:pPr>
            <a:r>
              <a:rPr lang="fr-FR" sz="2000" dirty="0" smtClean="0">
                <a:latin typeface="Arial Nova Light" panose="020B0304020202020204" pitchFamily="34" charset="0"/>
              </a:rPr>
              <a:t>Si l’employeur assume directement </a:t>
            </a:r>
            <a:r>
              <a:rPr lang="fr-FR" sz="2000" dirty="0">
                <a:latin typeface="Arial Nova Light" panose="020B0304020202020204" pitchFamily="34" charset="0"/>
              </a:rPr>
              <a:t>la charge </a:t>
            </a:r>
            <a:r>
              <a:rPr lang="fr-FR" sz="2000" dirty="0" smtClean="0">
                <a:latin typeface="Arial Nova Light" panose="020B0304020202020204" pitchFamily="34" charset="0"/>
              </a:rPr>
              <a:t>des ARE </a:t>
            </a:r>
            <a:r>
              <a:rPr lang="fr-FR" sz="2000" dirty="0">
                <a:latin typeface="Arial Nova Light" panose="020B0304020202020204" pitchFamily="34" charset="0"/>
              </a:rPr>
              <a:t>: </a:t>
            </a:r>
            <a:r>
              <a:rPr lang="fr-FR" sz="2000" b="1" dirty="0" smtClean="0">
                <a:latin typeface="Arial Nova Light" panose="020B0304020202020204" pitchFamily="34" charset="0"/>
              </a:rPr>
              <a:t>En principe </a:t>
            </a:r>
            <a:r>
              <a:rPr lang="fr-FR" sz="2000" dirty="0" smtClean="0">
                <a:latin typeface="Arial Nova Light" panose="020B0304020202020204" pitchFamily="34" charset="0"/>
              </a:rPr>
              <a:t>prise en charge des </a:t>
            </a:r>
            <a:r>
              <a:rPr lang="fr-FR" sz="2000" dirty="0">
                <a:latin typeface="Arial Nova Light" panose="020B0304020202020204" pitchFamily="34" charset="0"/>
              </a:rPr>
              <a:t>frais de formation </a:t>
            </a:r>
            <a:endParaRPr lang="fr-FR" sz="2000" dirty="0" smtClean="0">
              <a:latin typeface="Arial Nova Light" panose="020B0304020202020204" pitchFamily="34" charset="0"/>
            </a:endParaRPr>
          </a:p>
          <a:p>
            <a:pPr marL="0" indent="0">
              <a:buNone/>
            </a:pPr>
            <a:endParaRPr lang="fr-FR" sz="1050" dirty="0">
              <a:latin typeface="Arial Nova Light" panose="020B0304020202020204" pitchFamily="34" charset="0"/>
            </a:endParaRPr>
          </a:p>
          <a:p>
            <a:pPr marL="0" indent="0">
              <a:buNone/>
            </a:pPr>
            <a:r>
              <a:rPr lang="fr-FR" sz="2000" b="1" dirty="0" smtClean="0">
                <a:latin typeface="Arial Nova Light" panose="020B0304020202020204" pitchFamily="34" charset="0"/>
              </a:rPr>
              <a:t>En pratique </a:t>
            </a:r>
            <a:r>
              <a:rPr lang="fr-FR" sz="2000" dirty="0" smtClean="0">
                <a:latin typeface="Arial Nova Light" panose="020B0304020202020204" pitchFamily="34" charset="0"/>
              </a:rPr>
              <a:t>: il est conseillé d’orienter dans un premier les agents demandeurs d’emploi, vers </a:t>
            </a:r>
            <a:r>
              <a:rPr lang="fr-FR" sz="2000" dirty="0">
                <a:latin typeface="Arial Nova Light" panose="020B0304020202020204" pitchFamily="34" charset="0"/>
              </a:rPr>
              <a:t>P</a:t>
            </a:r>
            <a:r>
              <a:rPr lang="fr-FR" sz="2000" dirty="0" smtClean="0">
                <a:latin typeface="Arial Nova Light" panose="020B0304020202020204" pitchFamily="34" charset="0"/>
              </a:rPr>
              <a:t>ôle Emploi pour une demande de prise en charge financière.</a:t>
            </a:r>
            <a:endParaRPr lang="fr-FR" sz="2000" dirty="0">
              <a:latin typeface="Arial Nova Light" panose="020B0304020202020204" pitchFamily="34" charset="0"/>
            </a:endParaRPr>
          </a:p>
          <a:p>
            <a:pPr>
              <a:buFont typeface="Wingdings" panose="05000000000000000000" pitchFamily="2" charset="2"/>
              <a:buChar char="§"/>
            </a:pPr>
            <a:endParaRPr lang="fr-FR" sz="2400" dirty="0"/>
          </a:p>
        </p:txBody>
      </p:sp>
      <p:sp>
        <p:nvSpPr>
          <p:cNvPr id="3" name="Titre 2"/>
          <p:cNvSpPr>
            <a:spLocks noGrp="1"/>
          </p:cNvSpPr>
          <p:nvPr>
            <p:ph type="title" idx="4294967295"/>
          </p:nvPr>
        </p:nvSpPr>
        <p:spPr>
          <a:xfrm>
            <a:off x="0" y="769938"/>
            <a:ext cx="8787740" cy="591502"/>
          </a:xfrm>
          <a:prstGeom prst="rect">
            <a:avLst/>
          </a:prstGeom>
        </p:spPr>
        <p:txBody>
          <a:bodyPr/>
          <a:lstStyle/>
          <a:p>
            <a:r>
              <a:rPr lang="fr-FR" sz="2800" b="1" dirty="0" smtClean="0">
                <a:solidFill>
                  <a:srgbClr val="83244E"/>
                </a:solidFill>
              </a:rPr>
              <a:t>          </a:t>
            </a:r>
            <a:r>
              <a:rPr lang="fr-FR" sz="2800" b="1" dirty="0" smtClean="0">
                <a:latin typeface="Arial Nova Cond" panose="020B0506020202020204" pitchFamily="34" charset="0"/>
              </a:rPr>
              <a:t>CPF</a:t>
            </a:r>
            <a:r>
              <a:rPr lang="fr-FR" sz="2800" b="1" dirty="0">
                <a:latin typeface="Arial Nova Cond" panose="020B0506020202020204" pitchFamily="34" charset="0"/>
              </a:rPr>
              <a:t>: </a:t>
            </a:r>
            <a:r>
              <a:rPr lang="fr-FR" sz="2800" b="1" dirty="0" smtClean="0">
                <a:latin typeface="Arial Nova Cond" panose="020B0506020202020204" pitchFamily="34" charset="0"/>
              </a:rPr>
              <a:t>cas particuliers</a:t>
            </a:r>
            <a:endParaRPr lang="fr-FR" b="1" dirty="0">
              <a:latin typeface="Arial Nova Cond" panose="020B0506020202020204" pitchFamily="34" charset="0"/>
            </a:endParaRPr>
          </a:p>
        </p:txBody>
      </p:sp>
    </p:spTree>
    <p:extLst>
      <p:ext uri="{BB962C8B-B14F-4D97-AF65-F5344CB8AC3E}">
        <p14:creationId xmlns:p14="http://schemas.microsoft.com/office/powerpoint/2010/main" val="3782090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7862" y="2487719"/>
            <a:ext cx="8466138" cy="1027642"/>
          </a:xfrm>
        </p:spPr>
        <p:txBody>
          <a:bodyPr/>
          <a:lstStyle/>
          <a:p>
            <a:pPr lvl="1" algn="l" defTabSz="457200" rtl="0">
              <a:spcBef>
                <a:spcPct val="0"/>
              </a:spcBef>
              <a:buSzPct val="100000"/>
            </a:pPr>
            <a:r>
              <a:rPr lang="fr-FR" sz="3200" b="1" dirty="0">
                <a:solidFill>
                  <a:srgbClr val="83244E"/>
                </a:solidFill>
              </a:rPr>
              <a:t>2) En pratique : les bons réflexes pour gérer les demandes et répondre aux questions des agents</a:t>
            </a:r>
            <a:br>
              <a:rPr lang="fr-FR" sz="3200" b="1" dirty="0">
                <a:solidFill>
                  <a:srgbClr val="83244E"/>
                </a:solidFill>
              </a:rPr>
            </a:br>
            <a:r>
              <a:rPr lang="fr-FR" sz="3000" b="1" dirty="0">
                <a:solidFill>
                  <a:srgbClr val="83244E"/>
                </a:solidFill>
              </a:rPr>
              <a:t/>
            </a:r>
            <a:br>
              <a:rPr lang="fr-FR" sz="3000" b="1" dirty="0">
                <a:solidFill>
                  <a:srgbClr val="83244E"/>
                </a:solidFill>
              </a:rPr>
            </a:br>
            <a:r>
              <a:rPr lang="fr-FR" sz="2800" dirty="0"/>
              <a:t/>
            </a:r>
            <a:br>
              <a:rPr lang="fr-FR" sz="2800" dirty="0"/>
            </a:br>
            <a:endParaRPr lang="fr-FR" sz="2800" dirty="0"/>
          </a:p>
        </p:txBody>
      </p:sp>
    </p:spTree>
    <p:extLst>
      <p:ext uri="{BB962C8B-B14F-4D97-AF65-F5344CB8AC3E}">
        <p14:creationId xmlns:p14="http://schemas.microsoft.com/office/powerpoint/2010/main" val="25474732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50813" y="262679"/>
            <a:ext cx="6663267" cy="748242"/>
          </a:xfrm>
        </p:spPr>
        <p:txBody>
          <a:bodyPr/>
          <a:lstStyle/>
          <a:p>
            <a:r>
              <a:rPr lang="fr-FR" sz="2800" dirty="0" smtClean="0"/>
              <a:t>En pratique : les bons réflexes</a:t>
            </a:r>
            <a:endParaRPr lang="fr-FR" sz="2800" dirty="0"/>
          </a:p>
        </p:txBody>
      </p:sp>
      <p:sp>
        <p:nvSpPr>
          <p:cNvPr id="4" name="Espace réservé du texte 3"/>
          <p:cNvSpPr>
            <a:spLocks noGrp="1"/>
          </p:cNvSpPr>
          <p:nvPr>
            <p:ph type="body" sz="quarter" idx="16"/>
          </p:nvPr>
        </p:nvSpPr>
        <p:spPr>
          <a:xfrm>
            <a:off x="1058334" y="713742"/>
            <a:ext cx="7709746" cy="297180"/>
          </a:xfrm>
        </p:spPr>
        <p:txBody>
          <a:bodyPr/>
          <a:lstStyle/>
          <a:p>
            <a:pPr marL="0" indent="0">
              <a:buNone/>
            </a:pPr>
            <a:r>
              <a:rPr lang="fr-FR" sz="1600" b="0" dirty="0">
                <a:latin typeface="Arial Nova Cond Light" panose="020B0306020202020204" pitchFamily="34" charset="0"/>
              </a:rPr>
              <a:t/>
            </a:r>
            <a:br>
              <a:rPr lang="fr-FR" sz="1600" b="0" dirty="0">
                <a:latin typeface="Arial Nova Cond Light" panose="020B0306020202020204" pitchFamily="34" charset="0"/>
              </a:rPr>
            </a:br>
            <a:r>
              <a:rPr lang="fr-FR" sz="1600" b="0" dirty="0" smtClean="0">
                <a:latin typeface="Arial Nova Cond Light" panose="020B0306020202020204" pitchFamily="34" charset="0"/>
              </a:rPr>
              <a:t>	</a:t>
            </a:r>
            <a:r>
              <a:rPr lang="fr-FR" sz="2200" b="0" dirty="0" smtClean="0">
                <a:latin typeface="Arial Nova Cond Light" panose="020B0306020202020204" pitchFamily="34" charset="0"/>
              </a:rPr>
              <a:t>	</a:t>
            </a:r>
            <a:r>
              <a:rPr lang="fr-FR" sz="2200" i="1" u="sng" dirty="0" smtClean="0">
                <a:latin typeface="Arial Nova Cond Light" panose="020B0306020202020204" pitchFamily="34" charset="0"/>
              </a:rPr>
              <a:t>Pour </a:t>
            </a:r>
            <a:r>
              <a:rPr lang="fr-FR" sz="2200" i="1" u="sng" dirty="0">
                <a:latin typeface="Arial Nova Cond Light" panose="020B0306020202020204" pitchFamily="34" charset="0"/>
              </a:rPr>
              <a:t>la </a:t>
            </a:r>
            <a:r>
              <a:rPr lang="fr-FR" sz="2200" i="1" u="sng" dirty="0" smtClean="0">
                <a:latin typeface="Arial Nova Cond Light" panose="020B0306020202020204" pitchFamily="34" charset="0"/>
              </a:rPr>
              <a:t>collectivité, l’établissement employeur </a:t>
            </a:r>
            <a:r>
              <a:rPr lang="fr-FR" sz="2200" i="1" dirty="0" smtClean="0">
                <a:latin typeface="Arial Nova Cond Light" panose="020B0306020202020204" pitchFamily="34" charset="0"/>
              </a:rPr>
              <a:t>:</a:t>
            </a:r>
          </a:p>
          <a:p>
            <a:pPr marL="0" indent="0" algn="just">
              <a:buNone/>
            </a:pPr>
            <a:endParaRPr lang="fr-FR" sz="1000" i="1" dirty="0">
              <a:latin typeface="Arial Nova Cond Light" panose="020B0306020202020204" pitchFamily="34" charset="0"/>
            </a:endParaRPr>
          </a:p>
          <a:p>
            <a:pPr algn="just">
              <a:buFont typeface="Arial" panose="020B0604020202020204" pitchFamily="34" charset="0"/>
              <a:buChar char="•"/>
            </a:pPr>
            <a:r>
              <a:rPr lang="fr-FR" sz="1600" b="0" dirty="0" smtClean="0">
                <a:latin typeface="Arial Nova Light" panose="020B0304020202020204" pitchFamily="34" charset="0"/>
              </a:rPr>
              <a:t>Adopter une procédure de </a:t>
            </a:r>
            <a:r>
              <a:rPr lang="fr-FR" sz="1600" dirty="0" smtClean="0">
                <a:latin typeface="Arial Nova Light" panose="020B0304020202020204" pitchFamily="34" charset="0"/>
              </a:rPr>
              <a:t>gestion et une instruction des demandes</a:t>
            </a:r>
            <a:r>
              <a:rPr lang="fr-FR" sz="1600" b="0" dirty="0" smtClean="0">
                <a:latin typeface="Arial Nova Light" panose="020B0304020202020204" pitchFamily="34" charset="0"/>
              </a:rPr>
              <a:t>, dans le cadre de la politique de formation globale de la collectivité.</a:t>
            </a:r>
          </a:p>
          <a:p>
            <a:pPr algn="just">
              <a:buFont typeface="Arial" panose="020B0604020202020204" pitchFamily="34" charset="0"/>
              <a:buChar char="•"/>
            </a:pPr>
            <a:endParaRPr lang="fr-FR" sz="1000" b="0" dirty="0" smtClean="0">
              <a:latin typeface="Arial Nova Light" panose="020B0304020202020204" pitchFamily="34" charset="0"/>
            </a:endParaRPr>
          </a:p>
          <a:p>
            <a:pPr algn="just">
              <a:buFont typeface="Arial" panose="020B0604020202020204" pitchFamily="34" charset="0"/>
              <a:buChar char="•"/>
            </a:pPr>
            <a:r>
              <a:rPr lang="fr-FR" sz="1600" b="0" dirty="0" smtClean="0">
                <a:latin typeface="Arial Nova Light" panose="020B0304020202020204" pitchFamily="34" charset="0"/>
              </a:rPr>
              <a:t>Prendre en compte les </a:t>
            </a:r>
            <a:r>
              <a:rPr lang="fr-FR" sz="1600" dirty="0" smtClean="0">
                <a:latin typeface="Arial Nova Light" panose="020B0304020202020204" pitchFamily="34" charset="0"/>
              </a:rPr>
              <a:t>besoins du service</a:t>
            </a:r>
            <a:r>
              <a:rPr lang="fr-FR" sz="1600" b="0" dirty="0" smtClean="0">
                <a:latin typeface="Arial Nova Light" panose="020B0304020202020204" pitchFamily="34" charset="0"/>
              </a:rPr>
              <a:t>.</a:t>
            </a:r>
          </a:p>
          <a:p>
            <a:pPr algn="just">
              <a:buFont typeface="Arial" panose="020B0604020202020204" pitchFamily="34" charset="0"/>
              <a:buChar char="•"/>
            </a:pPr>
            <a:endParaRPr lang="fr-FR" sz="1000" b="0" dirty="0" smtClean="0">
              <a:latin typeface="Arial Nova Light" panose="020B0304020202020204" pitchFamily="34" charset="0"/>
            </a:endParaRPr>
          </a:p>
          <a:p>
            <a:pPr algn="just">
              <a:buFont typeface="Arial" panose="020B0604020202020204" pitchFamily="34" charset="0"/>
              <a:buChar char="•"/>
            </a:pPr>
            <a:r>
              <a:rPr lang="fr-FR" sz="1600" b="0" dirty="0" smtClean="0">
                <a:latin typeface="Arial Nova Light" panose="020B0304020202020204" pitchFamily="34" charset="0"/>
              </a:rPr>
              <a:t>Faire un </a:t>
            </a:r>
            <a:r>
              <a:rPr lang="fr-FR" sz="1600" dirty="0" smtClean="0">
                <a:latin typeface="Arial Nova Light" panose="020B0304020202020204" pitchFamily="34" charset="0"/>
              </a:rPr>
              <a:t>zoom sur la situation de l’agent </a:t>
            </a:r>
            <a:r>
              <a:rPr lang="fr-FR" sz="1600" b="0" dirty="0" smtClean="0">
                <a:latin typeface="Arial Nova Light" panose="020B0304020202020204" pitchFamily="34" charset="0"/>
              </a:rPr>
              <a:t>: contexte de travail, nécessités de service, parcours professionnel, enjeux de développement des compétences, aptitude, solde des congés… </a:t>
            </a:r>
          </a:p>
          <a:p>
            <a:pPr algn="just">
              <a:buFont typeface="Arial" panose="020B0604020202020204" pitchFamily="34" charset="0"/>
              <a:buChar char="•"/>
            </a:pPr>
            <a:endParaRPr lang="fr-FR" sz="1000" b="0" dirty="0" smtClean="0">
              <a:latin typeface="Arial Nova Light" panose="020B0304020202020204" pitchFamily="34" charset="0"/>
            </a:endParaRPr>
          </a:p>
          <a:p>
            <a:pPr algn="just">
              <a:buFont typeface="Arial" panose="020B0604020202020204" pitchFamily="34" charset="0"/>
              <a:buChar char="•"/>
            </a:pPr>
            <a:r>
              <a:rPr lang="fr-FR" sz="1600" dirty="0" smtClean="0">
                <a:latin typeface="Arial Nova Light" panose="020B0304020202020204" pitchFamily="34" charset="0"/>
              </a:rPr>
              <a:t>Questionner la demande</a:t>
            </a:r>
            <a:r>
              <a:rPr lang="fr-FR" sz="1600" b="0" dirty="0" smtClean="0">
                <a:latin typeface="Arial Nova Light" panose="020B0304020202020204" pitchFamily="34" charset="0"/>
              </a:rPr>
              <a:t>, pour y apporter la meilleure réponse : s’agit-il d’un souhait d’évolution ? Ou le fait de vouloir changer d’environnement de travail ?</a:t>
            </a:r>
          </a:p>
          <a:p>
            <a:pPr algn="just">
              <a:buFont typeface="Arial" panose="020B0604020202020204" pitchFamily="34" charset="0"/>
              <a:buChar char="•"/>
            </a:pPr>
            <a:endParaRPr lang="fr-FR" sz="1000" b="0" dirty="0" smtClean="0">
              <a:latin typeface="Arial Nova Light" panose="020B0304020202020204" pitchFamily="34" charset="0"/>
            </a:endParaRPr>
          </a:p>
          <a:p>
            <a:pPr algn="just">
              <a:buFont typeface="Arial" panose="020B0604020202020204" pitchFamily="34" charset="0"/>
              <a:buChar char="•"/>
            </a:pPr>
            <a:r>
              <a:rPr lang="fr-FR" sz="1600" dirty="0" smtClean="0">
                <a:latin typeface="Arial Nova Light" panose="020B0304020202020204" pitchFamily="34" charset="0"/>
              </a:rPr>
              <a:t>Se saisir des demandes</a:t>
            </a:r>
            <a:r>
              <a:rPr lang="fr-FR" sz="1600" b="0" dirty="0" smtClean="0">
                <a:latin typeface="Arial Nova Light" panose="020B0304020202020204" pitchFamily="34" charset="0"/>
              </a:rPr>
              <a:t>, ne pas se laisser dépasser par les délais (prendre en compte le recueil d’infos complémentaires, par ex : auprès de l’agent, d’un organisme de formation…, dates des instances paritaires, temps de vérifications juridiques..).</a:t>
            </a:r>
            <a:r>
              <a:rPr lang="fr-FR" sz="1600" dirty="0" smtClean="0">
                <a:latin typeface="Arial Nova Light" panose="020B0304020202020204" pitchFamily="34" charset="0"/>
              </a:rPr>
              <a:t>Suivre </a:t>
            </a:r>
            <a:r>
              <a:rPr lang="fr-FR" sz="1600" dirty="0">
                <a:latin typeface="Arial Nova Light" panose="020B0304020202020204" pitchFamily="34" charset="0"/>
              </a:rPr>
              <a:t>le dossier </a:t>
            </a:r>
            <a:r>
              <a:rPr lang="fr-FR" sz="1600" b="0" dirty="0">
                <a:latin typeface="Arial Nova Light" panose="020B0304020202020204" pitchFamily="34" charset="0"/>
              </a:rPr>
              <a:t>(pièces justificatives, autorisations et attestations…)</a:t>
            </a:r>
          </a:p>
          <a:p>
            <a:pPr algn="just">
              <a:buFont typeface="Arial" panose="020B0604020202020204" pitchFamily="34" charset="0"/>
              <a:buChar char="•"/>
            </a:pPr>
            <a:endParaRPr lang="fr-FR" sz="1600" b="0" dirty="0" smtClean="0">
              <a:latin typeface="Arial Nova Light" panose="020B0304020202020204" pitchFamily="34" charset="0"/>
            </a:endParaRPr>
          </a:p>
          <a:p>
            <a:pPr algn="just">
              <a:buFont typeface="Arial" panose="020B0604020202020204" pitchFamily="34" charset="0"/>
              <a:buChar char="•"/>
            </a:pPr>
            <a:r>
              <a:rPr lang="fr-FR" sz="1600" b="0" dirty="0" smtClean="0">
                <a:latin typeface="Arial Nova Light" panose="020B0304020202020204" pitchFamily="34" charset="0"/>
              </a:rPr>
              <a:t>Respect des procédures (ex : avis CAP…), et motivation des refus</a:t>
            </a:r>
          </a:p>
          <a:p>
            <a:pPr marL="0" indent="0" algn="just">
              <a:buNone/>
            </a:pPr>
            <a:endParaRPr lang="fr-FR" sz="1000" b="0" dirty="0" smtClean="0">
              <a:latin typeface="Arial Nova Light" panose="020B0304020202020204" pitchFamily="34" charset="0"/>
            </a:endParaRPr>
          </a:p>
        </p:txBody>
      </p:sp>
    </p:spTree>
    <p:extLst>
      <p:ext uri="{BB962C8B-B14F-4D97-AF65-F5344CB8AC3E}">
        <p14:creationId xmlns:p14="http://schemas.microsoft.com/office/powerpoint/2010/main" val="2714925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50813" y="262679"/>
            <a:ext cx="6663267" cy="748242"/>
          </a:xfrm>
        </p:spPr>
        <p:txBody>
          <a:bodyPr/>
          <a:lstStyle/>
          <a:p>
            <a:r>
              <a:rPr lang="fr-FR" sz="2800" dirty="0" smtClean="0"/>
              <a:t>En pratique : les bons réflexes</a:t>
            </a:r>
            <a:endParaRPr lang="fr-FR" sz="2800" dirty="0"/>
          </a:p>
        </p:txBody>
      </p:sp>
      <p:sp>
        <p:nvSpPr>
          <p:cNvPr id="4" name="Espace réservé du texte 3"/>
          <p:cNvSpPr>
            <a:spLocks noGrp="1"/>
          </p:cNvSpPr>
          <p:nvPr>
            <p:ph type="body" sz="quarter" idx="16"/>
          </p:nvPr>
        </p:nvSpPr>
        <p:spPr>
          <a:xfrm>
            <a:off x="651934" y="1010921"/>
            <a:ext cx="7862146" cy="798513"/>
          </a:xfrm>
        </p:spPr>
        <p:txBody>
          <a:bodyPr/>
          <a:lstStyle/>
          <a:p>
            <a:pPr marL="0" indent="0">
              <a:buNone/>
            </a:pPr>
            <a:r>
              <a:rPr lang="fr-FR" sz="1600" b="0" dirty="0">
                <a:latin typeface="Arial Nova Cond Light" panose="020B0306020202020204" pitchFamily="34" charset="0"/>
              </a:rPr>
              <a:t/>
            </a:r>
            <a:br>
              <a:rPr lang="fr-FR" sz="1600" b="0" dirty="0">
                <a:latin typeface="Arial Nova Cond Light" panose="020B0306020202020204" pitchFamily="34" charset="0"/>
              </a:rPr>
            </a:br>
            <a:r>
              <a:rPr lang="fr-FR" sz="1600" b="0" dirty="0" smtClean="0">
                <a:latin typeface="Arial Nova Cond Light" panose="020B0306020202020204" pitchFamily="34" charset="0"/>
              </a:rPr>
              <a:t>		</a:t>
            </a:r>
            <a:r>
              <a:rPr lang="fr-FR" sz="2400" i="1" u="sng" dirty="0" smtClean="0">
                <a:latin typeface="Arial Nova Cond Light" panose="020B0306020202020204" pitchFamily="34" charset="0"/>
              </a:rPr>
              <a:t>Pour </a:t>
            </a:r>
            <a:r>
              <a:rPr lang="fr-FR" sz="2400" i="1" u="sng" dirty="0">
                <a:latin typeface="Arial Nova Cond Light" panose="020B0306020202020204" pitchFamily="34" charset="0"/>
              </a:rPr>
              <a:t>la </a:t>
            </a:r>
            <a:r>
              <a:rPr lang="fr-FR" sz="2400" i="1" u="sng" dirty="0" smtClean="0">
                <a:latin typeface="Arial Nova Cond Light" panose="020B0306020202020204" pitchFamily="34" charset="0"/>
              </a:rPr>
              <a:t>collectivité, l’établissement employeur </a:t>
            </a:r>
            <a:r>
              <a:rPr lang="fr-FR" sz="2400" i="1" dirty="0" smtClean="0">
                <a:latin typeface="Arial Nova Cond Light" panose="020B0306020202020204" pitchFamily="34" charset="0"/>
              </a:rPr>
              <a:t>:</a:t>
            </a:r>
          </a:p>
          <a:p>
            <a:pPr marL="0" indent="0">
              <a:buNone/>
            </a:pPr>
            <a:endParaRPr lang="fr-FR" sz="2000" i="1" dirty="0" smtClean="0">
              <a:latin typeface="Arial Nova Cond Light" panose="020B0306020202020204" pitchFamily="34" charset="0"/>
            </a:endParaRPr>
          </a:p>
          <a:p>
            <a:pPr algn="just">
              <a:buFont typeface="Arial" panose="020B0604020202020204" pitchFamily="34" charset="0"/>
              <a:buChar char="•"/>
            </a:pPr>
            <a:r>
              <a:rPr lang="fr-FR" sz="1600" dirty="0" smtClean="0">
                <a:latin typeface="Arial Nova Light" panose="020B0304020202020204" pitchFamily="34" charset="0"/>
              </a:rPr>
              <a:t>Au-delà des dispositifs obligatoire : se questionner sur la stratégie formation globalement, dont les dispositifs facultatifs</a:t>
            </a:r>
          </a:p>
          <a:p>
            <a:pPr algn="just">
              <a:buFont typeface="Arial" panose="020B0604020202020204" pitchFamily="34" charset="0"/>
              <a:buChar char="•"/>
            </a:pPr>
            <a:endParaRPr lang="fr-FR" sz="900" dirty="0" smtClean="0">
              <a:latin typeface="Arial Nova Light" panose="020B0304020202020204" pitchFamily="34" charset="0"/>
            </a:endParaRPr>
          </a:p>
          <a:p>
            <a:pPr algn="just">
              <a:buFont typeface="Arial" panose="020B0604020202020204" pitchFamily="34" charset="0"/>
              <a:buChar char="•"/>
            </a:pPr>
            <a:r>
              <a:rPr lang="fr-FR" sz="1600" dirty="0" smtClean="0">
                <a:latin typeface="Arial Nova Light" panose="020B0304020202020204" pitchFamily="34" charset="0"/>
              </a:rPr>
              <a:t>Sensibiliser les agents sur le contexte de la formation dans la collectivité </a:t>
            </a:r>
            <a:r>
              <a:rPr lang="fr-FR" sz="1600" b="0" dirty="0" smtClean="0">
                <a:latin typeface="Arial Nova Light" panose="020B0304020202020204" pitchFamily="34" charset="0"/>
              </a:rPr>
              <a:t>: par exemple le règlement de formation en vigueur, le délibérations, les obligations de l’agent…</a:t>
            </a:r>
          </a:p>
          <a:p>
            <a:pPr marL="0" indent="0" algn="just">
              <a:buNone/>
            </a:pPr>
            <a:endParaRPr lang="fr-FR" sz="100" b="0" dirty="0" smtClean="0">
              <a:latin typeface="Arial Nova Light" panose="020B0304020202020204" pitchFamily="34" charset="0"/>
            </a:endParaRPr>
          </a:p>
          <a:p>
            <a:pPr algn="just">
              <a:buFont typeface="Arial" panose="020B0604020202020204" pitchFamily="34" charset="0"/>
              <a:buChar char="•"/>
            </a:pPr>
            <a:r>
              <a:rPr lang="fr-FR" sz="1600" dirty="0" smtClean="0">
                <a:latin typeface="Arial Nova Light" panose="020B0304020202020204" pitchFamily="34" charset="0"/>
              </a:rPr>
              <a:t>Accompagner</a:t>
            </a:r>
            <a:r>
              <a:rPr lang="fr-FR" sz="1600" b="0" dirty="0" smtClean="0">
                <a:latin typeface="Arial Nova Light" panose="020B0304020202020204" pitchFamily="34" charset="0"/>
              </a:rPr>
              <a:t> les agents, les renseigner, rendre possible l’échange. Communiquer les droits, échanger sur les besoins (par exemple point annuel dans le cadre de l’entretien professionnel)</a:t>
            </a:r>
          </a:p>
          <a:p>
            <a:pPr marL="0" indent="0" algn="just">
              <a:buNone/>
            </a:pPr>
            <a:endParaRPr lang="fr-FR" sz="200" b="0" dirty="0" smtClean="0">
              <a:latin typeface="Arial Nova Light" panose="020B0304020202020204" pitchFamily="34" charset="0"/>
            </a:endParaRPr>
          </a:p>
          <a:p>
            <a:pPr algn="just">
              <a:buFont typeface="Arial" panose="020B0604020202020204" pitchFamily="34" charset="0"/>
              <a:buChar char="•"/>
            </a:pPr>
            <a:r>
              <a:rPr lang="fr-FR" sz="1600" dirty="0" smtClean="0">
                <a:latin typeface="Arial Nova Light" panose="020B0304020202020204" pitchFamily="34" charset="0"/>
              </a:rPr>
              <a:t>Développer</a:t>
            </a:r>
            <a:r>
              <a:rPr lang="fr-FR" sz="1600" b="0" dirty="0" smtClean="0">
                <a:latin typeface="Arial Nova Light" panose="020B0304020202020204" pitchFamily="34" charset="0"/>
              </a:rPr>
              <a:t> l'employabilité des agents </a:t>
            </a:r>
            <a:r>
              <a:rPr lang="fr-FR" sz="1600" b="0" dirty="0">
                <a:latin typeface="Arial Nova Light" panose="020B0304020202020204" pitchFamily="34" charset="0"/>
              </a:rPr>
              <a:t>par des parcours pensés en vue d'une </a:t>
            </a:r>
            <a:r>
              <a:rPr lang="fr-FR" sz="1600" dirty="0" smtClean="0">
                <a:latin typeface="Arial Nova Light" panose="020B0304020202020204" pitchFamily="34" charset="0"/>
              </a:rPr>
              <a:t>transition, d’une évolution </a:t>
            </a:r>
            <a:r>
              <a:rPr lang="fr-FR" sz="1600" dirty="0">
                <a:latin typeface="Arial Nova Light" panose="020B0304020202020204" pitchFamily="34" charset="0"/>
              </a:rPr>
              <a:t>professionnelle </a:t>
            </a:r>
            <a:endParaRPr lang="fr-FR" sz="500" b="0" dirty="0" smtClean="0">
              <a:latin typeface="Arial Nova Light" panose="020B0304020202020204" pitchFamily="34" charset="0"/>
            </a:endParaRPr>
          </a:p>
          <a:p>
            <a:pPr marL="0" indent="0" algn="just">
              <a:buNone/>
            </a:pPr>
            <a:r>
              <a:rPr lang="fr-FR" sz="1600" b="0" dirty="0" smtClean="0">
                <a:latin typeface="Arial Nova Light" panose="020B0304020202020204" pitchFamily="34" charset="0"/>
              </a:rPr>
              <a:t>Aller vers une démarche d’anticipation…</a:t>
            </a:r>
          </a:p>
          <a:p>
            <a:pPr marL="0" indent="0" algn="just">
              <a:buNone/>
            </a:pPr>
            <a:endParaRPr lang="fr-FR" sz="400" b="0" dirty="0">
              <a:latin typeface="Arial Nova Light" panose="020B0304020202020204" pitchFamily="34" charset="0"/>
            </a:endParaRPr>
          </a:p>
          <a:p>
            <a:pPr algn="just">
              <a:buFont typeface="Arial" panose="020B0604020202020204" pitchFamily="34" charset="0"/>
              <a:buChar char="•"/>
            </a:pPr>
            <a:r>
              <a:rPr lang="fr-FR" sz="1600" dirty="0">
                <a:latin typeface="Arial Nova Light" panose="020B0304020202020204" pitchFamily="34" charset="0"/>
              </a:rPr>
              <a:t>Engager une démarche </a:t>
            </a:r>
            <a:r>
              <a:rPr lang="fr-FR" sz="1600" b="0" dirty="0" smtClean="0">
                <a:latin typeface="Arial Nova Light" panose="020B0304020202020204" pitchFamily="34" charset="0"/>
              </a:rPr>
              <a:t>intégrant </a:t>
            </a:r>
            <a:r>
              <a:rPr lang="fr-FR" sz="1600" b="0" dirty="0">
                <a:latin typeface="Arial Nova Light" panose="020B0304020202020204" pitchFamily="34" charset="0"/>
              </a:rPr>
              <a:t>une anticipation des besoins de la collectivité et l’évolution des agents (se saisir des lignes directrices de gestion)</a:t>
            </a:r>
          </a:p>
        </p:txBody>
      </p:sp>
    </p:spTree>
    <p:extLst>
      <p:ext uri="{BB962C8B-B14F-4D97-AF65-F5344CB8AC3E}">
        <p14:creationId xmlns:p14="http://schemas.microsoft.com/office/powerpoint/2010/main" val="4149465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50813" y="262679"/>
            <a:ext cx="6663267" cy="748242"/>
          </a:xfrm>
        </p:spPr>
        <p:txBody>
          <a:bodyPr/>
          <a:lstStyle/>
          <a:p>
            <a:r>
              <a:rPr lang="fr-FR" sz="2800" dirty="0" smtClean="0"/>
              <a:t>En pratique : les bons réflexes</a:t>
            </a:r>
            <a:endParaRPr lang="fr-FR" sz="2800" dirty="0"/>
          </a:p>
        </p:txBody>
      </p:sp>
      <p:sp>
        <p:nvSpPr>
          <p:cNvPr id="4" name="Espace réservé du texte 3"/>
          <p:cNvSpPr>
            <a:spLocks noGrp="1"/>
          </p:cNvSpPr>
          <p:nvPr>
            <p:ph type="body" sz="quarter" idx="16"/>
          </p:nvPr>
        </p:nvSpPr>
        <p:spPr>
          <a:xfrm>
            <a:off x="651934" y="1010921"/>
            <a:ext cx="7862146" cy="798513"/>
          </a:xfrm>
        </p:spPr>
        <p:txBody>
          <a:bodyPr/>
          <a:lstStyle/>
          <a:p>
            <a:pPr marL="0" indent="0">
              <a:buNone/>
            </a:pPr>
            <a:r>
              <a:rPr lang="fr-FR" sz="1600" b="0" dirty="0">
                <a:latin typeface="Arial Nova Cond Light" panose="020B0306020202020204" pitchFamily="34" charset="0"/>
              </a:rPr>
              <a:t/>
            </a:r>
            <a:br>
              <a:rPr lang="fr-FR" sz="1600" b="0" dirty="0">
                <a:latin typeface="Arial Nova Cond Light" panose="020B0306020202020204" pitchFamily="34" charset="0"/>
              </a:rPr>
            </a:br>
            <a:r>
              <a:rPr lang="fr-FR" sz="1600" b="0" dirty="0" smtClean="0">
                <a:latin typeface="Arial Nova Cond Light" panose="020B0306020202020204" pitchFamily="34" charset="0"/>
              </a:rPr>
              <a:t>	</a:t>
            </a:r>
            <a:endParaRPr lang="fr-FR" sz="1600" b="0" dirty="0">
              <a:latin typeface="Arial Nova Cond Light" panose="020B0306020202020204" pitchFamily="34" charset="0"/>
            </a:endParaRPr>
          </a:p>
          <a:p>
            <a:pPr marL="0" indent="0">
              <a:buNone/>
            </a:pPr>
            <a:r>
              <a:rPr lang="fr-FR" sz="1600" i="1" dirty="0" smtClean="0">
                <a:latin typeface="Arial Nova Cond Light" panose="020B0306020202020204" pitchFamily="34" charset="0"/>
              </a:rPr>
              <a:t>		</a:t>
            </a:r>
            <a:r>
              <a:rPr lang="fr-FR" sz="2400" i="1" u="sng" dirty="0" smtClean="0">
                <a:latin typeface="Arial Nova Cond Light" panose="020B0306020202020204" pitchFamily="34" charset="0"/>
              </a:rPr>
              <a:t>Pour l’agent </a:t>
            </a:r>
            <a:r>
              <a:rPr lang="fr-FR" sz="2400" i="1" dirty="0" smtClean="0">
                <a:latin typeface="Arial Nova Cond Light" panose="020B0306020202020204" pitchFamily="34" charset="0"/>
              </a:rPr>
              <a:t>:</a:t>
            </a:r>
          </a:p>
          <a:p>
            <a:pPr marL="0" indent="0">
              <a:buNone/>
            </a:pPr>
            <a:endParaRPr lang="fr-FR" sz="1600" i="1" dirty="0">
              <a:latin typeface="Arial Nova Cond Light" panose="020B0306020202020204" pitchFamily="34" charset="0"/>
            </a:endParaRPr>
          </a:p>
          <a:p>
            <a:pPr>
              <a:buFont typeface="Arial" panose="020B0604020202020204" pitchFamily="34" charset="0"/>
              <a:buChar char="•"/>
            </a:pPr>
            <a:r>
              <a:rPr lang="fr-FR" sz="1800" b="0" dirty="0" smtClean="0">
                <a:latin typeface="Arial Nova Light" panose="020B0304020202020204" pitchFamily="34" charset="0"/>
              </a:rPr>
              <a:t>Etre acteur de son parcours professionnel, engager une réflexion personnelle, se renseigner</a:t>
            </a:r>
          </a:p>
          <a:p>
            <a:pPr>
              <a:buFont typeface="Arial" panose="020B0604020202020204" pitchFamily="34" charset="0"/>
              <a:buChar char="•"/>
            </a:pPr>
            <a:endParaRPr lang="fr-FR" sz="1800" b="0" dirty="0">
              <a:latin typeface="Arial Nova Light" panose="020B0304020202020204" pitchFamily="34" charset="0"/>
            </a:endParaRPr>
          </a:p>
          <a:p>
            <a:pPr>
              <a:buFont typeface="Arial" panose="020B0604020202020204" pitchFamily="34" charset="0"/>
              <a:buChar char="•"/>
            </a:pPr>
            <a:r>
              <a:rPr lang="fr-FR" sz="1800" b="0" dirty="0" smtClean="0">
                <a:latin typeface="Arial Nova Light" panose="020B0304020202020204" pitchFamily="34" charset="0"/>
              </a:rPr>
              <a:t>Se rapprocher de son employeur, échanger. Se saisir de l’entretien professionnel.</a:t>
            </a:r>
          </a:p>
          <a:p>
            <a:pPr marL="0" indent="0">
              <a:buNone/>
            </a:pPr>
            <a:endParaRPr lang="fr-FR" sz="1800" b="0" dirty="0" smtClean="0">
              <a:latin typeface="Arial Nova Light" panose="020B0304020202020204" pitchFamily="34" charset="0"/>
            </a:endParaRPr>
          </a:p>
          <a:p>
            <a:pPr>
              <a:buFont typeface="Arial" panose="020B0604020202020204" pitchFamily="34" charset="0"/>
              <a:buChar char="•"/>
            </a:pPr>
            <a:r>
              <a:rPr lang="fr-FR" sz="1800" b="0" dirty="0" smtClean="0">
                <a:latin typeface="Arial Nova Light" panose="020B0304020202020204" pitchFamily="34" charset="0"/>
              </a:rPr>
              <a:t>Respecter </a:t>
            </a:r>
            <a:r>
              <a:rPr lang="fr-FR" sz="1800" b="0" dirty="0">
                <a:latin typeface="Arial Nova Light" panose="020B0304020202020204" pitchFamily="34" charset="0"/>
              </a:rPr>
              <a:t>les </a:t>
            </a:r>
            <a:r>
              <a:rPr lang="fr-FR" sz="1800" b="0" dirty="0" smtClean="0">
                <a:latin typeface="Arial Nova Light" panose="020B0304020202020204" pitchFamily="34" charset="0"/>
              </a:rPr>
              <a:t>obligations les procédures et les délais</a:t>
            </a:r>
          </a:p>
          <a:p>
            <a:pPr marL="0" indent="0">
              <a:buNone/>
            </a:pPr>
            <a:endParaRPr lang="fr-FR" sz="1800" b="0" dirty="0" smtClean="0">
              <a:latin typeface="Arial Nova Light" panose="020B0304020202020204" pitchFamily="34" charset="0"/>
            </a:endParaRPr>
          </a:p>
          <a:p>
            <a:pPr>
              <a:buFont typeface="Arial" panose="020B0604020202020204" pitchFamily="34" charset="0"/>
              <a:buChar char="•"/>
            </a:pPr>
            <a:r>
              <a:rPr lang="fr-FR" sz="1800" b="0" dirty="0" smtClean="0">
                <a:latin typeface="Arial Nova Light" panose="020B0304020202020204" pitchFamily="34" charset="0"/>
              </a:rPr>
              <a:t>Créer son compte personnel de formation, le suivre</a:t>
            </a:r>
            <a:endParaRPr lang="fr-FR" sz="1800" b="0" dirty="0">
              <a:latin typeface="Arial Nova Light" panose="020B0304020202020204" pitchFamily="34" charset="0"/>
            </a:endParaRPr>
          </a:p>
        </p:txBody>
      </p:sp>
    </p:spTree>
    <p:extLst>
      <p:ext uri="{BB962C8B-B14F-4D97-AF65-F5344CB8AC3E}">
        <p14:creationId xmlns:p14="http://schemas.microsoft.com/office/powerpoint/2010/main" val="1062112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50813" y="262679"/>
            <a:ext cx="6663267" cy="748242"/>
          </a:xfrm>
        </p:spPr>
        <p:txBody>
          <a:bodyPr/>
          <a:lstStyle/>
          <a:p>
            <a:r>
              <a:rPr lang="fr-FR" sz="2800" dirty="0" smtClean="0"/>
              <a:t>En pratique : les bons réflexes</a:t>
            </a:r>
            <a:endParaRPr lang="fr-FR" sz="2800" dirty="0"/>
          </a:p>
        </p:txBody>
      </p:sp>
      <p:sp>
        <p:nvSpPr>
          <p:cNvPr id="4" name="Espace réservé du texte 3"/>
          <p:cNvSpPr>
            <a:spLocks noGrp="1"/>
          </p:cNvSpPr>
          <p:nvPr>
            <p:ph type="body" sz="quarter" idx="16"/>
          </p:nvPr>
        </p:nvSpPr>
        <p:spPr>
          <a:xfrm>
            <a:off x="583568" y="814368"/>
            <a:ext cx="7862146" cy="798513"/>
          </a:xfrm>
        </p:spPr>
        <p:txBody>
          <a:bodyPr/>
          <a:lstStyle/>
          <a:p>
            <a:pPr marL="0" indent="0">
              <a:buNone/>
            </a:pPr>
            <a:r>
              <a:rPr lang="fr-FR" sz="1600" b="0" dirty="0">
                <a:latin typeface="Arial Nova Cond Light" panose="020B0306020202020204" pitchFamily="34" charset="0"/>
              </a:rPr>
              <a:t/>
            </a:r>
            <a:br>
              <a:rPr lang="fr-FR" sz="1600" b="0" dirty="0">
                <a:latin typeface="Arial Nova Cond Light" panose="020B0306020202020204" pitchFamily="34" charset="0"/>
              </a:rPr>
            </a:br>
            <a:r>
              <a:rPr lang="fr-FR" sz="1600" b="0" dirty="0" smtClean="0">
                <a:latin typeface="Arial Nova Cond Light" panose="020B0306020202020204" pitchFamily="34" charset="0"/>
              </a:rPr>
              <a:t>	</a:t>
            </a:r>
            <a:endParaRPr lang="fr-FR" sz="1600" b="0" dirty="0">
              <a:latin typeface="Arial Nova Cond Light" panose="020B0306020202020204" pitchFamily="34" charset="0"/>
            </a:endParaRPr>
          </a:p>
          <a:p>
            <a:pPr marL="0" indent="0">
              <a:buNone/>
            </a:pPr>
            <a:r>
              <a:rPr lang="fr-FR" sz="1600" i="1" dirty="0" smtClean="0">
                <a:latin typeface="Arial Nova Cond Light" panose="020B0306020202020204" pitchFamily="34" charset="0"/>
              </a:rPr>
              <a:t>		</a:t>
            </a:r>
            <a:r>
              <a:rPr lang="fr-FR" sz="2400" i="1" u="sng" dirty="0" smtClean="0">
                <a:latin typeface="Arial Nova Cond Light" panose="020B0306020202020204" pitchFamily="34" charset="0"/>
              </a:rPr>
              <a:t>Consulter les documents pratiques </a:t>
            </a:r>
            <a:r>
              <a:rPr lang="fr-FR" sz="2400" i="1" dirty="0" smtClean="0">
                <a:latin typeface="Arial Nova Cond Light" panose="020B0306020202020204" pitchFamily="34" charset="0"/>
              </a:rPr>
              <a:t>: </a:t>
            </a:r>
          </a:p>
          <a:p>
            <a:pPr marL="0" indent="0">
              <a:buNone/>
            </a:pPr>
            <a:endParaRPr lang="fr-FR" sz="1600" i="1" dirty="0">
              <a:latin typeface="Arial Nova Cond Light" panose="020B0306020202020204" pitchFamily="34" charset="0"/>
            </a:endParaRPr>
          </a:p>
          <a:p>
            <a:pPr>
              <a:buFont typeface="Arial" panose="020B0604020202020204" pitchFamily="34" charset="0"/>
              <a:buChar char="•"/>
            </a:pPr>
            <a:r>
              <a:rPr lang="fr-FR" sz="1800" b="0" dirty="0">
                <a:latin typeface="Arial Nova Light" panose="020B0304020202020204" pitchFamily="34" charset="0"/>
              </a:rPr>
              <a:t>Le </a:t>
            </a:r>
            <a:r>
              <a:rPr lang="fr-FR" sz="1800" dirty="0">
                <a:latin typeface="Arial Nova Light" panose="020B0304020202020204" pitchFamily="34" charset="0"/>
              </a:rPr>
              <a:t>site référence </a:t>
            </a:r>
            <a:r>
              <a:rPr lang="fr-FR" sz="1800" b="0" dirty="0" smtClean="0">
                <a:latin typeface="Arial Nova Light" panose="020B0304020202020204" pitchFamily="34" charset="0"/>
              </a:rPr>
              <a:t>de l’employeur pour les questions CPF :</a:t>
            </a:r>
            <a:r>
              <a:rPr lang="fr-FR" sz="1800" dirty="0"/>
              <a:t>https://www.financeurs.moncompteformation.gouv.fr/espace-public/employeurs-publics-les-droits-formation-de-vos-agents</a:t>
            </a:r>
          </a:p>
          <a:p>
            <a:pPr>
              <a:buFont typeface="Arial" panose="020B0604020202020204" pitchFamily="34" charset="0"/>
              <a:buChar char="•"/>
            </a:pPr>
            <a:r>
              <a:rPr lang="fr-FR" sz="1800" b="0" dirty="0" smtClean="0">
                <a:latin typeface="Arial Nova Light" panose="020B0304020202020204" pitchFamily="34" charset="0"/>
              </a:rPr>
              <a:t>Vous y trouverez des </a:t>
            </a:r>
            <a:r>
              <a:rPr lang="fr-FR" sz="1800" dirty="0" smtClean="0">
                <a:latin typeface="Arial Nova Light" panose="020B0304020202020204" pitchFamily="34" charset="0"/>
              </a:rPr>
              <a:t>guides et modes opératoires </a:t>
            </a:r>
            <a:r>
              <a:rPr lang="fr-FR" sz="1800" b="0" dirty="0" smtClean="0">
                <a:latin typeface="Arial Nova Light" panose="020B0304020202020204" pitchFamily="34" charset="0"/>
              </a:rPr>
              <a:t>: </a:t>
            </a:r>
          </a:p>
          <a:p>
            <a:pPr lvl="2">
              <a:buFont typeface="Arial" panose="020B0604020202020204" pitchFamily="34" charset="0"/>
              <a:buChar char="•"/>
            </a:pPr>
            <a:r>
              <a:rPr lang="fr-FR" sz="1600" b="1" dirty="0" smtClean="0">
                <a:latin typeface="Arial Nova Light" panose="020B0304020202020204" pitchFamily="34" charset="0"/>
              </a:rPr>
              <a:t>L’espace gestionnaire de Mon Compte Formation </a:t>
            </a:r>
            <a:r>
              <a:rPr lang="fr-FR" sz="1600" dirty="0" smtClean="0">
                <a:latin typeface="Arial Nova Light" panose="020B0304020202020204" pitchFamily="34" charset="0"/>
              </a:rPr>
              <a:t>: i</a:t>
            </a:r>
            <a:r>
              <a:rPr lang="fr-FR" sz="1600" i="1" dirty="0" smtClean="0">
                <a:latin typeface="Arial Nova Light" panose="020B0304020202020204" pitchFamily="34" charset="0"/>
              </a:rPr>
              <a:t>nscription et habilitation des employeurs à l’espace gestionnaire</a:t>
            </a:r>
          </a:p>
          <a:p>
            <a:pPr lvl="2">
              <a:buFont typeface="Arial" panose="020B0604020202020204" pitchFamily="34" charset="0"/>
              <a:buChar char="•"/>
            </a:pPr>
            <a:r>
              <a:rPr lang="fr-FR" sz="1600" b="1" dirty="0" smtClean="0">
                <a:latin typeface="Arial Nova Light" panose="020B0304020202020204" pitchFamily="34" charset="0"/>
              </a:rPr>
              <a:t>Guide d’utilisation du Compte Formation des agents publics </a:t>
            </a:r>
            <a:r>
              <a:rPr lang="fr-FR" sz="1600" b="0" dirty="0" smtClean="0">
                <a:latin typeface="Arial Nova Light" panose="020B0304020202020204" pitchFamily="34" charset="0"/>
              </a:rPr>
              <a:t>: </a:t>
            </a:r>
            <a:r>
              <a:rPr lang="fr-FR" sz="1600" b="0" i="1" dirty="0" smtClean="0">
                <a:latin typeface="Arial Nova Light" panose="020B0304020202020204" pitchFamily="34" charset="0"/>
              </a:rPr>
              <a:t>découvrir le CPF et mobiliser les droits de vos agents, pour comprendre l’alimentation des comptes de vos agents et pour mettre à jour leurs droits</a:t>
            </a:r>
          </a:p>
          <a:p>
            <a:pPr lvl="2">
              <a:buFont typeface="Arial" panose="020B0604020202020204" pitchFamily="34" charset="0"/>
              <a:buChar char="•"/>
            </a:pPr>
            <a:r>
              <a:rPr lang="fr-FR" sz="1600" b="1" dirty="0" smtClean="0">
                <a:latin typeface="Arial Nova Light" panose="020B0304020202020204" pitchFamily="34" charset="0"/>
              </a:rPr>
              <a:t>La décrémentation des droits </a:t>
            </a:r>
            <a:r>
              <a:rPr lang="fr-FR" sz="1600" dirty="0" smtClean="0">
                <a:latin typeface="Arial Nova Light" panose="020B0304020202020204" pitchFamily="34" charset="0"/>
              </a:rPr>
              <a:t>: </a:t>
            </a:r>
            <a:r>
              <a:rPr lang="fr-FR" sz="1600" i="1" dirty="0" smtClean="0">
                <a:latin typeface="Arial Nova Light" panose="020B0304020202020204" pitchFamily="34" charset="0"/>
              </a:rPr>
              <a:t>mettre à jours les droits de vos agents par saisie manuelle ou dépôt de fichier</a:t>
            </a:r>
          </a:p>
          <a:p>
            <a:pPr lvl="2">
              <a:buFont typeface="Arial" panose="020B0604020202020204" pitchFamily="34" charset="0"/>
              <a:buChar char="•"/>
            </a:pPr>
            <a:endParaRPr lang="fr-FR" sz="1400" i="1" dirty="0" smtClean="0">
              <a:latin typeface="Arial Nova Light" panose="020B0304020202020204" pitchFamily="34" charset="0"/>
            </a:endParaRPr>
          </a:p>
          <a:p>
            <a:pPr>
              <a:buFont typeface="Arial" panose="020B0604020202020204" pitchFamily="34" charset="0"/>
              <a:buChar char="•"/>
            </a:pPr>
            <a:r>
              <a:rPr lang="fr-FR" sz="1800" b="0" dirty="0" smtClean="0">
                <a:latin typeface="Arial Nova Light" panose="020B0304020202020204" pitchFamily="34" charset="0"/>
              </a:rPr>
              <a:t>Contacter la </a:t>
            </a:r>
            <a:r>
              <a:rPr lang="fr-FR" sz="1800" dirty="0" smtClean="0">
                <a:latin typeface="Arial Nova Light" panose="020B0304020202020204" pitchFamily="34" charset="0"/>
              </a:rPr>
              <a:t>caisse des dépôts </a:t>
            </a:r>
            <a:r>
              <a:rPr lang="fr-FR" sz="1800" b="0" dirty="0" smtClean="0">
                <a:latin typeface="Arial Nova Light" panose="020B0304020202020204" pitchFamily="34" charset="0"/>
              </a:rPr>
              <a:t>en cas de questions relatives à votre compte gestionnaire : </a:t>
            </a:r>
            <a:r>
              <a:rPr lang="fr-FR" sz="1800" dirty="0">
                <a:latin typeface="Arial Nova Light" panose="020B0304020202020204" pitchFamily="34" charset="0"/>
              </a:rPr>
              <a:t>09 70 82 35 51 </a:t>
            </a:r>
            <a:r>
              <a:rPr lang="fr-FR" sz="1800" b="0" dirty="0">
                <a:latin typeface="Arial Nova Light" panose="020B0304020202020204" pitchFamily="34" charset="0"/>
              </a:rPr>
              <a:t>- du lundi au vendredi de 9h à 17h </a:t>
            </a:r>
          </a:p>
        </p:txBody>
      </p:sp>
    </p:spTree>
    <p:extLst>
      <p:ext uri="{BB962C8B-B14F-4D97-AF65-F5344CB8AC3E}">
        <p14:creationId xmlns:p14="http://schemas.microsoft.com/office/powerpoint/2010/main" val="2824209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30493" y="404919"/>
            <a:ext cx="4387427" cy="748242"/>
          </a:xfrm>
        </p:spPr>
        <p:txBody>
          <a:bodyPr/>
          <a:lstStyle/>
          <a:p>
            <a:pPr marL="0" indent="0">
              <a:buNone/>
            </a:pPr>
            <a:r>
              <a:rPr lang="fr-FR" dirty="0" smtClean="0"/>
              <a:t>1) contexte</a:t>
            </a:r>
            <a:endParaRPr lang="fr-FR" dirty="0"/>
          </a:p>
        </p:txBody>
      </p:sp>
      <p:sp>
        <p:nvSpPr>
          <p:cNvPr id="3" name="Espace réservé du texte 2"/>
          <p:cNvSpPr>
            <a:spLocks noGrp="1"/>
          </p:cNvSpPr>
          <p:nvPr>
            <p:ph type="body" sz="quarter" idx="14"/>
          </p:nvPr>
        </p:nvSpPr>
        <p:spPr>
          <a:xfrm>
            <a:off x="225742" y="1153161"/>
            <a:ext cx="8776017" cy="635000"/>
          </a:xfrm>
        </p:spPr>
        <p:txBody>
          <a:bodyPr/>
          <a:lstStyle/>
          <a:p>
            <a:endParaRPr lang="fr-FR" sz="2400" b="1" dirty="0" smtClean="0">
              <a:latin typeface="Arial Nova Cond Light" panose="020B0306020202020204" pitchFamily="34" charset="0"/>
            </a:endParaRPr>
          </a:p>
          <a:p>
            <a:endParaRPr lang="fr-FR" sz="2200" b="1" dirty="0" smtClean="0">
              <a:latin typeface="Arial Nova Cond Light" panose="020B0306020202020204" pitchFamily="34" charset="0"/>
            </a:endParaRPr>
          </a:p>
          <a:p>
            <a:r>
              <a:rPr lang="fr-FR" sz="2200" b="1" dirty="0" smtClean="0">
                <a:latin typeface="Arial Nova Cond Light" panose="020B0306020202020204" pitchFamily="34" charset="0"/>
              </a:rPr>
              <a:t>La </a:t>
            </a:r>
            <a:r>
              <a:rPr lang="fr-FR" sz="2200" b="1" dirty="0">
                <a:latin typeface="Arial Nova Cond Light" panose="020B0306020202020204" pitchFamily="34" charset="0"/>
              </a:rPr>
              <a:t>formation est un droit </a:t>
            </a:r>
            <a:r>
              <a:rPr lang="fr-FR" sz="2200" dirty="0" smtClean="0">
                <a:latin typeface="Arial Nova Cond Light" panose="020B0306020202020204" pitchFamily="34" charset="0"/>
              </a:rPr>
              <a:t>qui </a:t>
            </a:r>
            <a:r>
              <a:rPr lang="fr-FR" sz="2200" dirty="0">
                <a:latin typeface="Arial Nova Cond Light" panose="020B0306020202020204" pitchFamily="34" charset="0"/>
              </a:rPr>
              <a:t>recouvre de multiples enjeux </a:t>
            </a:r>
            <a:r>
              <a:rPr lang="fr-FR" sz="2200" dirty="0" smtClean="0">
                <a:latin typeface="Arial Nova Cond Light" panose="020B0306020202020204" pitchFamily="34" charset="0"/>
              </a:rPr>
              <a:t>:</a:t>
            </a:r>
          </a:p>
          <a:p>
            <a:pPr marL="0" indent="0">
              <a:buNone/>
            </a:pPr>
            <a:r>
              <a:rPr lang="fr-FR" sz="2200" dirty="0" smtClean="0">
                <a:latin typeface="Arial Nova Cond Light" panose="020B0306020202020204" pitchFamily="34" charset="0"/>
              </a:rPr>
              <a:t>Il peut s’agir de </a:t>
            </a:r>
            <a:r>
              <a:rPr lang="fr-FR" sz="2200" b="1" dirty="0" smtClean="0">
                <a:latin typeface="Arial Nova Cond Light" panose="020B0306020202020204" pitchFamily="34" charset="0"/>
              </a:rPr>
              <a:t>l’évolution du parcours professionnel </a:t>
            </a:r>
            <a:r>
              <a:rPr lang="fr-FR" sz="2200" dirty="0" smtClean="0">
                <a:latin typeface="Arial Nova Cond Light" panose="020B0306020202020204" pitchFamily="34" charset="0"/>
              </a:rPr>
              <a:t>d’un agent</a:t>
            </a:r>
          </a:p>
          <a:p>
            <a:pPr marL="0" indent="0">
              <a:buNone/>
            </a:pPr>
            <a:r>
              <a:rPr lang="fr-FR" sz="2200" dirty="0" smtClean="0">
                <a:latin typeface="Arial Nova Cond Light" panose="020B0306020202020204" pitchFamily="34" charset="0"/>
              </a:rPr>
              <a:t>ou un appui à la réalisation de </a:t>
            </a:r>
            <a:r>
              <a:rPr lang="fr-FR" sz="2200" b="1" dirty="0" smtClean="0">
                <a:latin typeface="Arial Nova Cond Light" panose="020B0306020202020204" pitchFamily="34" charset="0"/>
              </a:rPr>
              <a:t>projets plus personnels</a:t>
            </a:r>
          </a:p>
          <a:p>
            <a:pPr marL="0" indent="0">
              <a:buNone/>
            </a:pPr>
            <a:endParaRPr lang="fr-FR" sz="2200" b="1" dirty="0">
              <a:latin typeface="Arial Nova Cond Light" panose="020B0306020202020204" pitchFamily="34" charset="0"/>
            </a:endParaRPr>
          </a:p>
          <a:p>
            <a:r>
              <a:rPr lang="fr-FR" sz="2200" dirty="0" smtClean="0">
                <a:latin typeface="Arial Nova Cond Light" panose="020B0306020202020204" pitchFamily="34" charset="0"/>
              </a:rPr>
              <a:t>La formation </a:t>
            </a:r>
            <a:r>
              <a:rPr lang="fr-FR" sz="2200" dirty="0">
                <a:latin typeface="Arial Nova Cond Light" panose="020B0306020202020204" pitchFamily="34" charset="0"/>
              </a:rPr>
              <a:t>peut être utilisée comme </a:t>
            </a:r>
            <a:r>
              <a:rPr lang="fr-FR" sz="2200" b="1" dirty="0">
                <a:latin typeface="Arial Nova Cond Light" panose="020B0306020202020204" pitchFamily="34" charset="0"/>
              </a:rPr>
              <a:t>un outil de management, de motivation et de </a:t>
            </a:r>
            <a:r>
              <a:rPr lang="fr-FR" sz="2200" b="1" dirty="0" smtClean="0">
                <a:latin typeface="Arial Nova Cond Light" panose="020B0306020202020204" pitchFamily="34" charset="0"/>
              </a:rPr>
              <a:t>perfectionnement…</a:t>
            </a:r>
          </a:p>
          <a:p>
            <a:pPr marL="0" indent="0">
              <a:buNone/>
            </a:pPr>
            <a:endParaRPr lang="fr-FR" sz="2400" b="1" dirty="0">
              <a:latin typeface="Arial Nova Cond Light" panose="020B0306020202020204" pitchFamily="34" charset="0"/>
            </a:endParaRPr>
          </a:p>
          <a:p>
            <a:pPr marL="0" indent="0">
              <a:buNone/>
            </a:pPr>
            <a:endParaRPr lang="fr-FR" sz="1100" dirty="0" smtClean="0">
              <a:latin typeface="Arial Nova Cond Light" panose="020B0306020202020204" pitchFamily="34" charset="0"/>
            </a:endParaRPr>
          </a:p>
          <a:p>
            <a:pPr marL="457200" algn="ctr">
              <a:buFont typeface="Wingdings"/>
              <a:buChar char="è"/>
            </a:pPr>
            <a:r>
              <a:rPr lang="fr-FR" b="1" dirty="0" smtClean="0">
                <a:latin typeface="Arial Nova Cond Light" panose="020B0306020202020204" pitchFamily="34" charset="0"/>
              </a:rPr>
              <a:t>Nous vous proposons aujourd’hui un focus sur </a:t>
            </a:r>
          </a:p>
          <a:p>
            <a:pPr marL="0" indent="0" algn="ctr">
              <a:buNone/>
            </a:pPr>
            <a:r>
              <a:rPr lang="fr-FR" b="1" dirty="0" smtClean="0">
                <a:latin typeface="Arial Nova Cond Light" panose="020B0306020202020204" pitchFamily="34" charset="0"/>
              </a:rPr>
              <a:t>les dispositifs facultatifs, à l’initiative de l’agent </a:t>
            </a:r>
            <a:endParaRPr lang="fr-FR" b="1" dirty="0">
              <a:latin typeface="Arial Nova Cond Light" panose="020B0306020202020204" pitchFamily="34" charset="0"/>
            </a:endParaRPr>
          </a:p>
        </p:txBody>
      </p:sp>
    </p:spTree>
    <p:extLst>
      <p:ext uri="{BB962C8B-B14F-4D97-AF65-F5344CB8AC3E}">
        <p14:creationId xmlns:p14="http://schemas.microsoft.com/office/powerpoint/2010/main" val="2724533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622213" y="142240"/>
            <a:ext cx="6957907" cy="628650"/>
          </a:xfrm>
        </p:spPr>
        <p:txBody>
          <a:bodyPr/>
          <a:lstStyle/>
          <a:p>
            <a:pPr marL="0" indent="0" algn="ctr">
              <a:buNone/>
            </a:pPr>
            <a:r>
              <a:rPr lang="fr-FR" sz="3200" dirty="0" smtClean="0">
                <a:solidFill>
                  <a:schemeClr val="tx1"/>
                </a:solidFill>
              </a:rPr>
              <a:t>  </a:t>
            </a:r>
            <a:r>
              <a:rPr lang="fr-FR" sz="4000" dirty="0" smtClean="0">
                <a:solidFill>
                  <a:schemeClr val="tx1"/>
                </a:solidFill>
                <a:latin typeface="Arial Nova Cond Light" panose="020B0306020202020204" pitchFamily="34" charset="0"/>
              </a:rPr>
              <a:t>A vos agendas !</a:t>
            </a:r>
            <a:endParaRPr lang="fr-FR" sz="4000" dirty="0">
              <a:solidFill>
                <a:schemeClr val="tx1"/>
              </a:solidFill>
              <a:latin typeface="Arial Nova Cond Light" panose="020B0306020202020204" pitchFamily="34" charset="0"/>
            </a:endParaRPr>
          </a:p>
        </p:txBody>
      </p:sp>
      <p:sp>
        <p:nvSpPr>
          <p:cNvPr id="7" name="Espace réservé du texte 6"/>
          <p:cNvSpPr>
            <a:spLocks noGrp="1"/>
          </p:cNvSpPr>
          <p:nvPr>
            <p:ph type="body" sz="quarter" idx="14"/>
          </p:nvPr>
        </p:nvSpPr>
        <p:spPr>
          <a:xfrm>
            <a:off x="272040" y="1407017"/>
            <a:ext cx="8948208" cy="5003802"/>
          </a:xfrm>
        </p:spPr>
        <p:txBody>
          <a:bodyPr/>
          <a:lstStyle/>
          <a:p>
            <a:pPr marL="0" indent="0">
              <a:buNone/>
            </a:pPr>
            <a:endParaRPr lang="fr-FR" sz="100" dirty="0" smtClean="0">
              <a:latin typeface="Arial Nova Light" panose="020B0304020202020204" pitchFamily="34" charset="0"/>
            </a:endParaRPr>
          </a:p>
          <a:p>
            <a:pPr marL="285750" indent="-285750">
              <a:buFont typeface="Wingdings" panose="05000000000000000000" pitchFamily="2" charset="2"/>
              <a:buChar char="è"/>
            </a:pPr>
            <a:endParaRPr lang="fr-FR" sz="1800" b="1" dirty="0" smtClean="0">
              <a:solidFill>
                <a:srgbClr val="83244E"/>
              </a:solidFill>
            </a:endParaRPr>
          </a:p>
          <a:p>
            <a:pPr marL="285750" indent="-285750">
              <a:buFont typeface="Wingdings" panose="05000000000000000000" pitchFamily="2" charset="2"/>
              <a:buChar char="è"/>
            </a:pPr>
            <a:endParaRPr lang="fr-FR" sz="1800" b="1" dirty="0">
              <a:solidFill>
                <a:srgbClr val="83244E"/>
              </a:solidFill>
            </a:endParaRPr>
          </a:p>
          <a:p>
            <a:pPr marL="285750" indent="-285750">
              <a:buFont typeface="Wingdings" panose="05000000000000000000" pitchFamily="2" charset="2"/>
              <a:buChar char="è"/>
            </a:pPr>
            <a:r>
              <a:rPr lang="fr-FR" sz="1800" b="1" dirty="0" smtClean="0">
                <a:solidFill>
                  <a:srgbClr val="83244E"/>
                </a:solidFill>
              </a:rPr>
              <a:t>Prochains </a:t>
            </a:r>
            <a:r>
              <a:rPr lang="fr-FR" sz="1800" b="1" dirty="0">
                <a:solidFill>
                  <a:srgbClr val="83244E"/>
                </a:solidFill>
              </a:rPr>
              <a:t>RDV </a:t>
            </a:r>
            <a:r>
              <a:rPr lang="fr-FR" sz="1800" b="1" dirty="0" smtClean="0">
                <a:solidFill>
                  <a:srgbClr val="83244E"/>
                </a:solidFill>
              </a:rPr>
              <a:t>pour les </a:t>
            </a:r>
            <a:r>
              <a:rPr lang="fr-FR" sz="1800" b="1" u="sng" dirty="0" smtClean="0">
                <a:solidFill>
                  <a:srgbClr val="83244E"/>
                </a:solidFill>
              </a:rPr>
              <a:t>employeurs</a:t>
            </a:r>
            <a:r>
              <a:rPr lang="fr-FR" sz="1800" b="1" dirty="0" smtClean="0">
                <a:solidFill>
                  <a:srgbClr val="83244E"/>
                </a:solidFill>
              </a:rPr>
              <a:t> : </a:t>
            </a:r>
          </a:p>
          <a:p>
            <a:pPr marL="285750" indent="-285750">
              <a:buFont typeface="Wingdings" panose="05000000000000000000" pitchFamily="2" charset="2"/>
              <a:buChar char="è"/>
            </a:pPr>
            <a:endParaRPr lang="fr-FR" sz="1800" b="1" dirty="0" smtClean="0">
              <a:solidFill>
                <a:srgbClr val="83244E"/>
              </a:solidFill>
            </a:endParaRPr>
          </a:p>
          <a:p>
            <a:pPr marL="0" indent="0">
              <a:buNone/>
            </a:pPr>
            <a:endParaRPr lang="fr-FR" sz="800" b="1" dirty="0" smtClean="0">
              <a:solidFill>
                <a:srgbClr val="83244E"/>
              </a:solidFill>
            </a:endParaRPr>
          </a:p>
          <a:p>
            <a:pPr marL="848700" lvl="1">
              <a:buFont typeface="Arial" panose="020B0604020202020204" pitchFamily="34" charset="0"/>
              <a:buChar char="•"/>
            </a:pPr>
            <a:r>
              <a:rPr lang="fr-FR" sz="1600" b="1" dirty="0" smtClean="0">
                <a:solidFill>
                  <a:srgbClr val="83244E"/>
                </a:solidFill>
              </a:rPr>
              <a:t>Atelier d’expérience</a:t>
            </a:r>
            <a:endParaRPr lang="fr-FR" sz="1600" b="1" dirty="0">
              <a:solidFill>
                <a:srgbClr val="83244E"/>
              </a:solidFill>
            </a:endParaRPr>
          </a:p>
          <a:p>
            <a:pPr marL="285750" indent="-285750">
              <a:buFont typeface="Arial" panose="020B0604020202020204" pitchFamily="34" charset="0"/>
              <a:buChar char="•"/>
            </a:pPr>
            <a:r>
              <a:rPr lang="fr-FR" sz="1600" dirty="0" smtClean="0"/>
              <a:t>Mardi </a:t>
            </a:r>
            <a:r>
              <a:rPr lang="fr-FR" sz="1600" dirty="0" smtClean="0"/>
              <a:t>24 mai 2022 et 11 octobre 2022 : « Le CPF </a:t>
            </a:r>
            <a:r>
              <a:rPr lang="fr-FR" sz="1600" dirty="0" smtClean="0"/>
              <a:t>»</a:t>
            </a:r>
          </a:p>
          <a:p>
            <a:pPr marL="285750" indent="-285750">
              <a:buFont typeface="Arial" panose="020B0604020202020204" pitchFamily="34" charset="0"/>
              <a:buChar char="•"/>
            </a:pPr>
            <a:r>
              <a:rPr lang="fr-FR" sz="1600"/>
              <a:t>22 novembre 2022 : « Les outils numériques dans le recrutement »</a:t>
            </a:r>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smtClean="0"/>
          </a:p>
          <a:p>
            <a:pPr marL="0" indent="0">
              <a:buNone/>
            </a:pPr>
            <a:endParaRPr lang="fr-FR" sz="1600" dirty="0" smtClean="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234" y="4121591"/>
            <a:ext cx="1601623" cy="1601623"/>
          </a:xfrm>
          <a:prstGeom prst="rect">
            <a:avLst/>
          </a:prstGeom>
        </p:spPr>
      </p:pic>
    </p:spTree>
    <p:extLst>
      <p:ext uri="{BB962C8B-B14F-4D97-AF65-F5344CB8AC3E}">
        <p14:creationId xmlns:p14="http://schemas.microsoft.com/office/powerpoint/2010/main" val="1113149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622213" y="142240"/>
            <a:ext cx="6957907" cy="628650"/>
          </a:xfrm>
        </p:spPr>
        <p:txBody>
          <a:bodyPr/>
          <a:lstStyle/>
          <a:p>
            <a:pPr marL="0" indent="0" algn="ctr">
              <a:buNone/>
            </a:pPr>
            <a:r>
              <a:rPr lang="fr-FR" sz="3200" dirty="0" smtClean="0">
                <a:solidFill>
                  <a:schemeClr val="tx1"/>
                </a:solidFill>
              </a:rPr>
              <a:t>  </a:t>
            </a:r>
            <a:r>
              <a:rPr lang="fr-FR" sz="4000" dirty="0" smtClean="0">
                <a:solidFill>
                  <a:schemeClr val="tx1"/>
                </a:solidFill>
                <a:latin typeface="Arial Nova Cond Light" panose="020B0306020202020204" pitchFamily="34" charset="0"/>
              </a:rPr>
              <a:t>A vos agendas !</a:t>
            </a:r>
            <a:endParaRPr lang="fr-FR" sz="4000" dirty="0">
              <a:solidFill>
                <a:schemeClr val="tx1"/>
              </a:solidFill>
              <a:latin typeface="Arial Nova Cond Light" panose="020B0306020202020204" pitchFamily="34" charset="0"/>
            </a:endParaRPr>
          </a:p>
        </p:txBody>
      </p:sp>
      <p:sp>
        <p:nvSpPr>
          <p:cNvPr id="7" name="Espace réservé du texte 6"/>
          <p:cNvSpPr>
            <a:spLocks noGrp="1"/>
          </p:cNvSpPr>
          <p:nvPr>
            <p:ph type="body" sz="quarter" idx="14"/>
          </p:nvPr>
        </p:nvSpPr>
        <p:spPr>
          <a:xfrm>
            <a:off x="84032" y="156292"/>
            <a:ext cx="8948208" cy="7138777"/>
          </a:xfrm>
        </p:spPr>
        <p:txBody>
          <a:bodyPr numCol="2"/>
          <a:lstStyle/>
          <a:p>
            <a:pPr marL="0" indent="0">
              <a:buNone/>
            </a:pPr>
            <a:endParaRPr lang="fr-FR" sz="100" dirty="0" smtClean="0">
              <a:latin typeface="Arial Nova Light" panose="020B0304020202020204" pitchFamily="34" charset="0"/>
            </a:endParaRPr>
          </a:p>
          <a:p>
            <a:pPr marL="0" indent="0">
              <a:buNone/>
            </a:pPr>
            <a:endParaRPr lang="fr-FR" sz="1800" b="1" dirty="0" smtClean="0">
              <a:solidFill>
                <a:srgbClr val="83244E"/>
              </a:solidFill>
            </a:endParaRPr>
          </a:p>
          <a:p>
            <a:pPr marL="0" indent="0">
              <a:buNone/>
            </a:pPr>
            <a:endParaRPr lang="fr-FR" sz="1800" b="1" dirty="0">
              <a:solidFill>
                <a:srgbClr val="83244E"/>
              </a:solidFill>
            </a:endParaRPr>
          </a:p>
          <a:p>
            <a:pPr marL="0" indent="0">
              <a:buNone/>
            </a:pPr>
            <a:endParaRPr lang="fr-FR" sz="1800" b="1" dirty="0" smtClean="0">
              <a:solidFill>
                <a:srgbClr val="83244E"/>
              </a:solidFill>
            </a:endParaRPr>
          </a:p>
          <a:p>
            <a:pPr marL="0" indent="0">
              <a:buNone/>
            </a:pPr>
            <a:r>
              <a:rPr lang="fr-FR" sz="1800" b="1" dirty="0" smtClean="0">
                <a:solidFill>
                  <a:srgbClr val="83244E"/>
                </a:solidFill>
                <a:sym typeface="Wingdings" panose="05000000000000000000" pitchFamily="2" charset="2"/>
              </a:rPr>
              <a:t>P</a:t>
            </a:r>
            <a:r>
              <a:rPr lang="fr-FR" sz="1800" b="1" dirty="0" smtClean="0">
                <a:solidFill>
                  <a:srgbClr val="83244E"/>
                </a:solidFill>
              </a:rPr>
              <a:t>rochains </a:t>
            </a:r>
            <a:r>
              <a:rPr lang="fr-FR" sz="1800" b="1" dirty="0">
                <a:solidFill>
                  <a:srgbClr val="83244E"/>
                </a:solidFill>
              </a:rPr>
              <a:t>RDV pour </a:t>
            </a:r>
            <a:r>
              <a:rPr lang="fr-FR" sz="1800" b="1" dirty="0" smtClean="0">
                <a:solidFill>
                  <a:srgbClr val="83244E"/>
                </a:solidFill>
              </a:rPr>
              <a:t>vos </a:t>
            </a:r>
            <a:r>
              <a:rPr lang="fr-FR" sz="1800" b="1" u="sng" dirty="0" smtClean="0">
                <a:solidFill>
                  <a:srgbClr val="83244E"/>
                </a:solidFill>
              </a:rPr>
              <a:t>agents</a:t>
            </a:r>
            <a:r>
              <a:rPr lang="fr-FR" sz="1800" b="1" dirty="0" smtClean="0">
                <a:solidFill>
                  <a:srgbClr val="83244E"/>
                </a:solidFill>
              </a:rPr>
              <a:t> : </a:t>
            </a:r>
          </a:p>
          <a:p>
            <a:pPr marL="848700" lvl="1">
              <a:buFont typeface="Arial" panose="020B0604020202020204" pitchFamily="34" charset="0"/>
              <a:buChar char="•"/>
            </a:pPr>
            <a:r>
              <a:rPr lang="fr-FR" sz="1400" b="1" dirty="0" smtClean="0">
                <a:solidFill>
                  <a:srgbClr val="83244E"/>
                </a:solidFill>
              </a:rPr>
              <a:t>Ateliers collectifs : </a:t>
            </a:r>
            <a:endParaRPr lang="fr-FR" sz="1400" b="1" dirty="0">
              <a:solidFill>
                <a:srgbClr val="83244E"/>
              </a:solidFill>
            </a:endParaRPr>
          </a:p>
          <a:p>
            <a:pPr marL="1200150" lvl="2" indent="-285750">
              <a:buFont typeface="Arial" panose="020B0604020202020204" pitchFamily="34" charset="0"/>
              <a:buChar char="•"/>
            </a:pPr>
            <a:r>
              <a:rPr lang="fr-FR" sz="1400" dirty="0"/>
              <a:t>24 mai  et 7 juin : CV et lettre de motivation</a:t>
            </a:r>
          </a:p>
          <a:p>
            <a:pPr marL="1200150" lvl="2" indent="-285750">
              <a:buFont typeface="Arial" panose="020B0604020202020204" pitchFamily="34" charset="0"/>
              <a:buChar char="•"/>
            </a:pPr>
            <a:r>
              <a:rPr lang="fr-FR" sz="1400" dirty="0"/>
              <a:t>16 et 28 juin : se préparer à un entretien d’embauche</a:t>
            </a:r>
          </a:p>
          <a:p>
            <a:pPr marL="1200150" lvl="2" indent="-285750">
              <a:buFont typeface="Arial" panose="020B0604020202020204" pitchFamily="34" charset="0"/>
              <a:buChar char="•"/>
            </a:pPr>
            <a:r>
              <a:rPr lang="fr-FR" sz="1400" dirty="0" smtClean="0"/>
              <a:t>8 juillet </a:t>
            </a:r>
            <a:r>
              <a:rPr lang="fr-FR" sz="1400" dirty="0"/>
              <a:t>: outils numériques et recherche </a:t>
            </a:r>
            <a:r>
              <a:rPr lang="fr-FR" sz="1400" dirty="0" smtClean="0"/>
              <a:t>d’emploi</a:t>
            </a:r>
          </a:p>
          <a:p>
            <a:pPr marL="1200150" lvl="2" indent="-285750">
              <a:buFont typeface="Arial" panose="020B0604020202020204" pitchFamily="34" charset="0"/>
              <a:buChar char="•"/>
            </a:pPr>
            <a:r>
              <a:rPr lang="fr-FR" sz="1400" dirty="0" smtClean="0"/>
              <a:t>12 juillet et 29 août : stratégie et recherche d’emploi</a:t>
            </a:r>
          </a:p>
          <a:p>
            <a:pPr marL="1200150" lvl="2" indent="-285750">
              <a:buFont typeface="Arial" panose="020B0604020202020204" pitchFamily="34" charset="0"/>
              <a:buChar char="•"/>
            </a:pPr>
            <a:r>
              <a:rPr lang="fr-FR" sz="1400" dirty="0" smtClean="0"/>
              <a:t>30 août : outils numériques et recherche d’emploi</a:t>
            </a:r>
          </a:p>
          <a:p>
            <a:pPr marL="1200150" lvl="2" indent="-285750">
              <a:buFont typeface="Arial" panose="020B0604020202020204" pitchFamily="34" charset="0"/>
              <a:buChar char="•"/>
            </a:pPr>
            <a:r>
              <a:rPr lang="fr-FR" sz="1400" dirty="0" smtClean="0"/>
              <a:t>16 </a:t>
            </a:r>
            <a:r>
              <a:rPr lang="fr-FR" sz="1400" dirty="0" smtClean="0"/>
              <a:t>et 26 septembre : construire </a:t>
            </a:r>
            <a:r>
              <a:rPr lang="fr-FR" sz="1400" dirty="0"/>
              <a:t>son projet </a:t>
            </a:r>
            <a:r>
              <a:rPr lang="fr-FR" sz="1400" dirty="0" smtClean="0"/>
              <a:t>de mobilité</a:t>
            </a:r>
            <a:endParaRPr lang="fr-FR" sz="1400" dirty="0"/>
          </a:p>
          <a:p>
            <a:pPr marL="1200150" lvl="2" indent="-285750">
              <a:buFont typeface="Arial" panose="020B0604020202020204" pitchFamily="34" charset="0"/>
              <a:buChar char="•"/>
            </a:pPr>
            <a:r>
              <a:rPr lang="fr-FR" sz="1400" dirty="0" smtClean="0"/>
              <a:t>6 et 18 octobre: </a:t>
            </a:r>
            <a:r>
              <a:rPr lang="fr-FR" sz="1400" dirty="0"/>
              <a:t>se préparer à un entretien d’embauche</a:t>
            </a:r>
          </a:p>
          <a:p>
            <a:pPr marL="1200150" lvl="2" indent="-285750">
              <a:buFont typeface="Arial" panose="020B0604020202020204" pitchFamily="34" charset="0"/>
              <a:buChar char="•"/>
            </a:pPr>
            <a:r>
              <a:rPr lang="fr-FR" sz="1400" dirty="0" smtClean="0"/>
              <a:t>15 et 28 novembre</a:t>
            </a:r>
            <a:r>
              <a:rPr lang="fr-FR" sz="1400" dirty="0"/>
              <a:t>: CV et lettre de </a:t>
            </a:r>
            <a:r>
              <a:rPr lang="fr-FR" sz="1400" dirty="0" smtClean="0"/>
              <a:t>motivation</a:t>
            </a:r>
          </a:p>
          <a:p>
            <a:pPr marL="1200150" lvl="2" indent="-285750">
              <a:buFont typeface="Arial" panose="020B0604020202020204" pitchFamily="34" charset="0"/>
              <a:buChar char="•"/>
            </a:pPr>
            <a:r>
              <a:rPr lang="fr-FR" sz="1400" dirty="0" smtClean="0"/>
              <a:t>5 décembre : stratégie et recherche d’emploi</a:t>
            </a:r>
          </a:p>
          <a:p>
            <a:pPr marL="1200150" lvl="2" indent="-285750">
              <a:buFont typeface="Arial" panose="020B0604020202020204" pitchFamily="34" charset="0"/>
              <a:buChar char="•"/>
            </a:pPr>
            <a:r>
              <a:rPr lang="fr-FR" sz="1400" dirty="0" smtClean="0"/>
              <a:t>13 décembre : outils numériques et recherche d’emploi</a:t>
            </a:r>
          </a:p>
          <a:p>
            <a:pPr marL="914400" lvl="2" indent="0">
              <a:buNone/>
            </a:pPr>
            <a:endParaRPr lang="fr-FR" sz="1600" dirty="0" smtClean="0"/>
          </a:p>
          <a:p>
            <a:pPr marL="914400" lvl="2" indent="0">
              <a:buNone/>
            </a:pPr>
            <a:endParaRPr lang="fr-FR" sz="1600" dirty="0"/>
          </a:p>
          <a:p>
            <a:pPr marL="914400" lvl="2" indent="0">
              <a:buNone/>
            </a:pPr>
            <a:endParaRPr lang="fr-FR" sz="1600" dirty="0" smtClean="0"/>
          </a:p>
          <a:p>
            <a:pPr marL="914400" lvl="2" indent="0">
              <a:buNone/>
            </a:pPr>
            <a:endParaRPr lang="fr-FR" sz="1600" dirty="0"/>
          </a:p>
          <a:p>
            <a:pPr marL="914400" lvl="2" indent="0">
              <a:buNone/>
            </a:pPr>
            <a:endParaRPr lang="fr-FR" sz="1600" dirty="0"/>
          </a:p>
          <a:p>
            <a:pPr marL="914400" lvl="2" indent="0">
              <a:buNone/>
            </a:pPr>
            <a:endParaRPr lang="fr-FR" sz="1600" dirty="0" smtClean="0"/>
          </a:p>
          <a:p>
            <a:pPr lvl="1">
              <a:buFont typeface="Arial" panose="020B0604020202020204" pitchFamily="34" charset="0"/>
              <a:buChar char="•"/>
            </a:pPr>
            <a:r>
              <a:rPr lang="fr-FR" sz="1600" b="1" dirty="0" smtClean="0">
                <a:solidFill>
                  <a:srgbClr val="83244E"/>
                </a:solidFill>
              </a:rPr>
              <a:t>NOUVEAU ! </a:t>
            </a:r>
          </a:p>
          <a:p>
            <a:pPr marL="457200" lvl="1" indent="0">
              <a:buNone/>
            </a:pPr>
            <a:r>
              <a:rPr lang="fr-FR" sz="1400" b="1" dirty="0" smtClean="0">
                <a:solidFill>
                  <a:srgbClr val="83244E"/>
                </a:solidFill>
              </a:rPr>
              <a:t>Réunion et webinaire d’échanges « Projet d’évolution professionnelle »</a:t>
            </a:r>
          </a:p>
          <a:p>
            <a:pPr lvl="2">
              <a:buFont typeface="Arial" panose="020B0604020202020204" pitchFamily="34" charset="0"/>
              <a:buChar char="•"/>
            </a:pPr>
            <a:r>
              <a:rPr lang="fr-FR" sz="1400" dirty="0" smtClean="0"/>
              <a:t>20 </a:t>
            </a:r>
            <a:r>
              <a:rPr lang="fr-FR" sz="1400" dirty="0"/>
              <a:t>mai : Réunion d’échanges </a:t>
            </a:r>
            <a:endParaRPr lang="fr-FR" sz="1400" dirty="0" smtClean="0"/>
          </a:p>
          <a:p>
            <a:pPr lvl="2">
              <a:buFont typeface="Arial" panose="020B0604020202020204" pitchFamily="34" charset="0"/>
              <a:buChar char="•"/>
            </a:pPr>
            <a:r>
              <a:rPr lang="fr-FR" sz="1400" dirty="0" smtClean="0"/>
              <a:t>5 </a:t>
            </a:r>
            <a:r>
              <a:rPr lang="fr-FR" sz="1400" dirty="0"/>
              <a:t>juillet 13 octobre : </a:t>
            </a:r>
            <a:r>
              <a:rPr lang="fr-FR" sz="1400" dirty="0" smtClean="0"/>
              <a:t>Webinaire</a:t>
            </a:r>
            <a:endParaRPr lang="fr-FR" sz="1400" dirty="0"/>
          </a:p>
          <a:p>
            <a:pPr marL="1200150" lvl="2" indent="-285750">
              <a:buFont typeface="Arial" panose="020B0604020202020204" pitchFamily="34" charset="0"/>
              <a:buChar char="•"/>
            </a:pPr>
            <a:endParaRPr lang="fr-FR" sz="700" dirty="0" smtClean="0"/>
          </a:p>
          <a:p>
            <a:pPr marL="800100" lvl="1">
              <a:buFont typeface="Arial" panose="020B0604020202020204" pitchFamily="34" charset="0"/>
              <a:buChar char="•"/>
            </a:pPr>
            <a:r>
              <a:rPr lang="fr-FR" sz="1400" b="1" dirty="0">
                <a:solidFill>
                  <a:srgbClr val="83244E"/>
                </a:solidFill>
              </a:rPr>
              <a:t>Les RDV de </a:t>
            </a:r>
            <a:r>
              <a:rPr lang="fr-FR" sz="1400" b="1" dirty="0" smtClean="0">
                <a:solidFill>
                  <a:srgbClr val="83244E"/>
                </a:solidFill>
              </a:rPr>
              <a:t>l’emploi </a:t>
            </a:r>
            <a:r>
              <a:rPr lang="fr-FR" sz="1400" b="1" i="1" dirty="0" smtClean="0">
                <a:solidFill>
                  <a:srgbClr val="83244E"/>
                </a:solidFill>
              </a:rPr>
              <a:t>(réunion mensuelle)</a:t>
            </a:r>
            <a:r>
              <a:rPr lang="fr-FR" sz="1400" b="1" dirty="0" smtClean="0">
                <a:solidFill>
                  <a:srgbClr val="83244E"/>
                </a:solidFill>
              </a:rPr>
              <a:t> : </a:t>
            </a:r>
          </a:p>
          <a:p>
            <a:pPr marL="1200150" lvl="2">
              <a:buFont typeface="Arial" panose="020B0604020202020204" pitchFamily="34" charset="0"/>
              <a:buChar char="•"/>
            </a:pPr>
            <a:r>
              <a:rPr lang="fr-FR" sz="1400" dirty="0" smtClean="0"/>
              <a:t>19 mai à Ploërmel</a:t>
            </a:r>
            <a:endParaRPr lang="fr-FR" sz="1400" dirty="0"/>
          </a:p>
          <a:p>
            <a:pPr marL="1200150" lvl="2">
              <a:buFont typeface="Arial" panose="020B0604020202020204" pitchFamily="34" charset="0"/>
              <a:buChar char="•"/>
            </a:pPr>
            <a:r>
              <a:rPr lang="fr-FR" sz="1400" dirty="0" smtClean="0"/>
              <a:t>23 juin au CDG à Vannes</a:t>
            </a:r>
          </a:p>
          <a:p>
            <a:pPr marL="1200150" lvl="2">
              <a:buFont typeface="Arial" panose="020B0604020202020204" pitchFamily="34" charset="0"/>
              <a:buChar char="•"/>
            </a:pPr>
            <a:r>
              <a:rPr lang="fr-FR" sz="1400" dirty="0" smtClean="0"/>
              <a:t>19 juillet en </a:t>
            </a:r>
            <a:r>
              <a:rPr lang="fr-FR" sz="1400" dirty="0" err="1" smtClean="0"/>
              <a:t>visio</a:t>
            </a:r>
            <a:endParaRPr lang="fr-FR" sz="1400" dirty="0" smtClean="0"/>
          </a:p>
          <a:p>
            <a:pPr marL="1200150" lvl="2">
              <a:buFont typeface="Arial" panose="020B0604020202020204" pitchFamily="34" charset="0"/>
              <a:buChar char="•"/>
            </a:pPr>
            <a:r>
              <a:rPr lang="fr-FR" sz="1400" dirty="0" smtClean="0"/>
              <a:t>21 juillet à Pontivy</a:t>
            </a:r>
          </a:p>
          <a:p>
            <a:pPr marL="1200150" lvl="2">
              <a:buFont typeface="Arial" panose="020B0604020202020204" pitchFamily="34" charset="0"/>
              <a:buChar char="•"/>
            </a:pPr>
            <a:r>
              <a:rPr lang="fr-FR" sz="1400" dirty="0" smtClean="0"/>
              <a:t>18 août au CDG à Vannes</a:t>
            </a:r>
          </a:p>
          <a:p>
            <a:pPr marL="1200150" lvl="2">
              <a:buFont typeface="Arial" panose="020B0604020202020204" pitchFamily="34" charset="0"/>
              <a:buChar char="•"/>
            </a:pPr>
            <a:r>
              <a:rPr lang="fr-FR" sz="1400" dirty="0" smtClean="0"/>
              <a:t>20 septembre en </a:t>
            </a:r>
            <a:r>
              <a:rPr lang="fr-FR" sz="1400" dirty="0" err="1" smtClean="0"/>
              <a:t>visio</a:t>
            </a:r>
            <a:endParaRPr lang="fr-FR" sz="1400" dirty="0" smtClean="0"/>
          </a:p>
          <a:p>
            <a:pPr marL="1200150" lvl="2">
              <a:buFont typeface="Arial" panose="020B0604020202020204" pitchFamily="34" charset="0"/>
              <a:buChar char="•"/>
            </a:pPr>
            <a:r>
              <a:rPr lang="fr-FR" sz="1400" dirty="0" smtClean="0"/>
              <a:t>22 septembre à Lanester</a:t>
            </a:r>
          </a:p>
          <a:p>
            <a:pPr marL="1200150" lvl="2">
              <a:buFont typeface="Arial" panose="020B0604020202020204" pitchFamily="34" charset="0"/>
              <a:buChar char="•"/>
            </a:pPr>
            <a:r>
              <a:rPr lang="fr-FR" sz="1400" dirty="0" smtClean="0"/>
              <a:t>20 octobre au CDG à Vannes</a:t>
            </a:r>
          </a:p>
          <a:p>
            <a:pPr marL="1200150" lvl="2">
              <a:buFont typeface="Arial" panose="020B0604020202020204" pitchFamily="34" charset="0"/>
              <a:buChar char="•"/>
            </a:pPr>
            <a:r>
              <a:rPr lang="fr-FR" sz="1400" dirty="0" smtClean="0"/>
              <a:t>15 novembre en </a:t>
            </a:r>
            <a:r>
              <a:rPr lang="fr-FR" sz="1400" dirty="0" err="1" smtClean="0"/>
              <a:t>visio</a:t>
            </a:r>
            <a:endParaRPr lang="fr-FR" sz="1400" dirty="0" smtClean="0"/>
          </a:p>
          <a:p>
            <a:pPr marL="1200150" lvl="2">
              <a:buFont typeface="Arial" panose="020B0604020202020204" pitchFamily="34" charset="0"/>
              <a:buChar char="•"/>
            </a:pPr>
            <a:r>
              <a:rPr lang="fr-FR" sz="1400" dirty="0" smtClean="0"/>
              <a:t>17 novembre à Ploërmel</a:t>
            </a:r>
          </a:p>
          <a:p>
            <a:pPr marL="1200150" lvl="2">
              <a:buFont typeface="Arial" panose="020B0604020202020204" pitchFamily="34" charset="0"/>
              <a:buChar char="•"/>
            </a:pPr>
            <a:r>
              <a:rPr lang="fr-FR" sz="1400" dirty="0" smtClean="0"/>
              <a:t>22 décembre au CDG à Vannes</a:t>
            </a:r>
          </a:p>
          <a:p>
            <a:pPr marL="1200150" lvl="2">
              <a:buFont typeface="Arial" panose="020B0604020202020204" pitchFamily="34" charset="0"/>
              <a:buChar char="•"/>
            </a:pPr>
            <a:endParaRPr lang="fr-FR" sz="1400" dirty="0"/>
          </a:p>
        </p:txBody>
      </p:sp>
    </p:spTree>
    <p:extLst>
      <p:ext uri="{BB962C8B-B14F-4D97-AF65-F5344CB8AC3E}">
        <p14:creationId xmlns:p14="http://schemas.microsoft.com/office/powerpoint/2010/main" val="9157097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805093" y="589280"/>
            <a:ext cx="6957907" cy="628650"/>
          </a:xfrm>
        </p:spPr>
        <p:txBody>
          <a:bodyPr/>
          <a:lstStyle/>
          <a:p>
            <a:pPr marL="0" indent="0" algn="ctr">
              <a:buNone/>
            </a:pPr>
            <a:r>
              <a:rPr lang="fr-FR" sz="3200" dirty="0" smtClean="0">
                <a:solidFill>
                  <a:schemeClr val="tx1"/>
                </a:solidFill>
              </a:rPr>
              <a:t>  </a:t>
            </a:r>
            <a:r>
              <a:rPr lang="fr-FR" sz="4000" dirty="0" smtClean="0">
                <a:solidFill>
                  <a:schemeClr val="tx1"/>
                </a:solidFill>
                <a:latin typeface="Arial Nova Cond Light" panose="020B0306020202020204" pitchFamily="34" charset="0"/>
              </a:rPr>
              <a:t>Merci de votre participation !</a:t>
            </a:r>
            <a:endParaRPr lang="fr-FR" sz="4000" dirty="0">
              <a:solidFill>
                <a:schemeClr val="tx1"/>
              </a:solidFill>
              <a:latin typeface="Arial Nova Cond Light" panose="020B0306020202020204" pitchFamily="34" charset="0"/>
            </a:endParaRPr>
          </a:p>
        </p:txBody>
      </p:sp>
      <p:sp>
        <p:nvSpPr>
          <p:cNvPr id="7" name="Espace réservé du texte 6"/>
          <p:cNvSpPr>
            <a:spLocks noGrp="1"/>
          </p:cNvSpPr>
          <p:nvPr>
            <p:ph type="body" sz="quarter" idx="14"/>
          </p:nvPr>
        </p:nvSpPr>
        <p:spPr>
          <a:xfrm>
            <a:off x="195792" y="1356358"/>
            <a:ext cx="8948208" cy="3032762"/>
          </a:xfrm>
        </p:spPr>
        <p:txBody>
          <a:bodyPr/>
          <a:lstStyle/>
          <a:p>
            <a:pPr marL="0" indent="0">
              <a:buNone/>
            </a:pPr>
            <a:endParaRPr lang="fr-FR" sz="100" dirty="0" smtClean="0">
              <a:latin typeface="Arial Nova Light" panose="020B0304020202020204" pitchFamily="34" charset="0"/>
            </a:endParaRPr>
          </a:p>
          <a:p>
            <a:pPr marL="285750" indent="-285750">
              <a:buFont typeface="Wingdings" panose="05000000000000000000" pitchFamily="2" charset="2"/>
              <a:buChar char="è"/>
            </a:pPr>
            <a:r>
              <a:rPr lang="fr-FR" sz="1600" b="1" dirty="0">
                <a:solidFill>
                  <a:srgbClr val="83244E"/>
                </a:solidFill>
              </a:rPr>
              <a:t>Pour nous contacter : </a:t>
            </a:r>
            <a:r>
              <a:rPr lang="fr-FR" sz="1600" dirty="0">
                <a:hlinkClick r:id="rId3"/>
              </a:rPr>
              <a:t>evolutionpro@cdg56.fr</a:t>
            </a:r>
            <a:endParaRPr lang="fr-FR" sz="1600" dirty="0"/>
          </a:p>
          <a:p>
            <a:pPr marL="963000" lvl="2" indent="0">
              <a:buNone/>
            </a:pPr>
            <a:r>
              <a:rPr lang="fr-FR" sz="1600" dirty="0"/>
              <a:t>Stéphanie BOIZET 		02.97.61.54.62 </a:t>
            </a:r>
          </a:p>
          <a:p>
            <a:pPr marL="963000" lvl="2" indent="0">
              <a:buNone/>
            </a:pPr>
            <a:r>
              <a:rPr lang="fr-FR" sz="1600" dirty="0"/>
              <a:t>Maëlanne BRIERE         	02.97.68.16.17</a:t>
            </a:r>
          </a:p>
          <a:p>
            <a:pPr marL="963000" lvl="2" indent="0">
              <a:buNone/>
            </a:pPr>
            <a:r>
              <a:rPr lang="fr-FR" sz="1600" dirty="0"/>
              <a:t>Armelle JOUANNO 	02.97.68.16.14</a:t>
            </a:r>
          </a:p>
          <a:p>
            <a:pPr marL="963000" lvl="2" indent="0">
              <a:buNone/>
            </a:pPr>
            <a:r>
              <a:rPr lang="fr-FR" sz="1600" dirty="0"/>
              <a:t>Marion TEIGNÉ 		02.97.01.52.81 </a:t>
            </a:r>
          </a:p>
          <a:p>
            <a:pPr marL="0" indent="0">
              <a:buNone/>
            </a:pPr>
            <a:endParaRPr lang="fr-FR" sz="600" b="1" dirty="0"/>
          </a:p>
          <a:p>
            <a:pPr marL="285750" indent="-285750">
              <a:buFont typeface="Wingdings" panose="05000000000000000000" pitchFamily="2" charset="2"/>
              <a:buChar char="è"/>
            </a:pPr>
            <a:r>
              <a:rPr lang="fr-FR" sz="1600" b="1" dirty="0">
                <a:solidFill>
                  <a:srgbClr val="83244E"/>
                </a:solidFill>
              </a:rPr>
              <a:t>Nos ressources à dispositions le </a:t>
            </a:r>
            <a:r>
              <a:rPr lang="fr-FR" sz="1600" b="1" dirty="0">
                <a:solidFill>
                  <a:srgbClr val="83244E"/>
                </a:solidFill>
                <a:hlinkClick r:id="rId4"/>
              </a:rPr>
              <a:t>site www.cdg56.fr</a:t>
            </a:r>
            <a:endParaRPr lang="fr-FR" sz="1600" b="1" dirty="0">
              <a:solidFill>
                <a:srgbClr val="83244E"/>
              </a:solidFill>
            </a:endParaRPr>
          </a:p>
          <a:p>
            <a:pPr marL="905850" lvl="1" indent="-342900">
              <a:buFontTx/>
              <a:buChar char="-"/>
            </a:pPr>
            <a:r>
              <a:rPr lang="fr-FR" sz="1600" dirty="0"/>
              <a:t>Le support de ce webinaire</a:t>
            </a:r>
          </a:p>
          <a:p>
            <a:pPr marL="905850" lvl="1" indent="-342900">
              <a:buFontTx/>
              <a:buChar char="-"/>
            </a:pPr>
            <a:r>
              <a:rPr lang="fr-FR" sz="1600" dirty="0"/>
              <a:t>Le guide de la formation et le guide CPF</a:t>
            </a:r>
          </a:p>
          <a:p>
            <a:pPr marL="905850" lvl="1" indent="-342900">
              <a:buFontTx/>
              <a:buChar char="-"/>
            </a:pPr>
            <a:r>
              <a:rPr lang="fr-FR" sz="1600" dirty="0"/>
              <a:t>Le programme de nos ateliers et de nos prochains webinaires (inscriptions en ligne)</a:t>
            </a:r>
          </a:p>
        </p:txBody>
      </p:sp>
      <p:pic>
        <p:nvPicPr>
          <p:cNvPr id="4" name="Image 3"/>
          <p:cNvPicPr/>
          <p:nvPr/>
        </p:nvPicPr>
        <p:blipFill>
          <a:blip r:embed="rId5">
            <a:extLst>
              <a:ext uri="{28A0092B-C50C-407E-A947-70E740481C1C}">
                <a14:useLocalDpi xmlns:a14="http://schemas.microsoft.com/office/drawing/2010/main" val="0"/>
              </a:ext>
            </a:extLst>
          </a:blip>
          <a:stretch>
            <a:fillRect/>
          </a:stretch>
        </p:blipFill>
        <p:spPr>
          <a:xfrm>
            <a:off x="246592" y="4332765"/>
            <a:ext cx="8745008" cy="2362675"/>
          </a:xfrm>
          <a:prstGeom prst="rect">
            <a:avLst/>
          </a:prstGeom>
        </p:spPr>
      </p:pic>
    </p:spTree>
    <p:extLst>
      <p:ext uri="{BB962C8B-B14F-4D97-AF65-F5344CB8AC3E}">
        <p14:creationId xmlns:p14="http://schemas.microsoft.com/office/powerpoint/2010/main" val="3824674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79133" y="191559"/>
            <a:ext cx="4387427" cy="748242"/>
          </a:xfrm>
        </p:spPr>
        <p:txBody>
          <a:bodyPr/>
          <a:lstStyle/>
          <a:p>
            <a:pPr marL="0" indent="0">
              <a:buNone/>
            </a:pPr>
            <a:r>
              <a:rPr lang="fr-FR" dirty="0" smtClean="0"/>
              <a:t>1) contexte</a:t>
            </a:r>
            <a:endParaRPr lang="fr-FR" dirty="0"/>
          </a:p>
        </p:txBody>
      </p:sp>
      <p:sp>
        <p:nvSpPr>
          <p:cNvPr id="3" name="Espace réservé du texte 2"/>
          <p:cNvSpPr>
            <a:spLocks noGrp="1"/>
          </p:cNvSpPr>
          <p:nvPr>
            <p:ph type="body" sz="quarter" idx="14"/>
          </p:nvPr>
        </p:nvSpPr>
        <p:spPr>
          <a:xfrm>
            <a:off x="225742" y="1153161"/>
            <a:ext cx="8776017" cy="635000"/>
          </a:xfrm>
        </p:spPr>
        <p:txBody>
          <a:bodyPr/>
          <a:lstStyle/>
          <a:p>
            <a:pPr marL="0" indent="0">
              <a:buNone/>
            </a:pPr>
            <a:endParaRPr lang="fr-FR" sz="1100" dirty="0" smtClean="0">
              <a:latin typeface="Arial Nova Cond Light" panose="020B0306020202020204" pitchFamily="34" charset="0"/>
            </a:endParaRPr>
          </a:p>
          <a:p>
            <a:r>
              <a:rPr lang="fr-FR" u="sng" dirty="0" smtClean="0">
                <a:latin typeface="Arial Nova Cond Light" panose="020B0306020202020204" pitchFamily="34" charset="0"/>
              </a:rPr>
              <a:t>La </a:t>
            </a:r>
            <a:r>
              <a:rPr lang="fr-FR" b="1" u="sng" dirty="0" smtClean="0">
                <a:latin typeface="Arial Nova Cond Light" panose="020B0306020202020204" pitchFamily="34" charset="0"/>
              </a:rPr>
              <a:t>Formation tout au long de la vie </a:t>
            </a:r>
            <a:r>
              <a:rPr lang="fr-FR" dirty="0" smtClean="0">
                <a:latin typeface="Arial Nova Cond Light" panose="020B0306020202020204" pitchFamily="34" charset="0"/>
              </a:rPr>
              <a:t>:</a:t>
            </a:r>
          </a:p>
          <a:p>
            <a:pPr marL="0" indent="0">
              <a:buNone/>
            </a:pPr>
            <a:endParaRPr lang="fr-FR" sz="1200" dirty="0" smtClean="0">
              <a:latin typeface="Arial Nova Cond Light" panose="020B0306020202020204" pitchFamily="34" charset="0"/>
            </a:endParaRPr>
          </a:p>
          <a:p>
            <a:pPr marL="457200">
              <a:buFont typeface="Arial" panose="020B0604020202020204" pitchFamily="34" charset="0"/>
              <a:buChar char="•"/>
            </a:pPr>
            <a:r>
              <a:rPr lang="fr-FR" sz="2200" dirty="0" smtClean="0">
                <a:latin typeface="Arial Nova Cond Light" panose="020B0306020202020204" pitchFamily="34" charset="0"/>
              </a:rPr>
              <a:t>les </a:t>
            </a:r>
            <a:r>
              <a:rPr lang="fr-FR" sz="2200" b="1" dirty="0">
                <a:latin typeface="Arial Nova Cond Light" panose="020B0306020202020204" pitchFamily="34" charset="0"/>
              </a:rPr>
              <a:t>formations statutaires obligatoires </a:t>
            </a:r>
            <a:r>
              <a:rPr lang="fr-FR" sz="2200" dirty="0">
                <a:latin typeface="Arial Nova Cond Light" panose="020B0306020202020204" pitchFamily="34" charset="0"/>
              </a:rPr>
              <a:t>qui interviennent en début de carrière ou dans le cadre de l’adaptation aux emplois </a:t>
            </a:r>
            <a:r>
              <a:rPr lang="fr-FR" sz="2200" dirty="0" smtClean="0">
                <a:latin typeface="Arial Nova Cond Light" panose="020B0306020202020204" pitchFamily="34" charset="0"/>
              </a:rPr>
              <a:t>occupés (formation d’intégration</a:t>
            </a:r>
            <a:r>
              <a:rPr lang="fr-FR" sz="2200" dirty="0">
                <a:latin typeface="Arial Nova Cond Light" panose="020B0306020202020204" pitchFamily="34" charset="0"/>
              </a:rPr>
              <a:t>, de professionnalisation</a:t>
            </a:r>
            <a:r>
              <a:rPr lang="fr-FR" sz="2200" dirty="0" smtClean="0">
                <a:latin typeface="Arial Nova Cond Light" panose="020B0306020202020204" pitchFamily="34" charset="0"/>
              </a:rPr>
              <a:t>)</a:t>
            </a:r>
          </a:p>
          <a:p>
            <a:pPr marL="457200">
              <a:buFont typeface="Arial" panose="020B0604020202020204" pitchFamily="34" charset="0"/>
              <a:buChar char="•"/>
            </a:pPr>
            <a:r>
              <a:rPr lang="fr-FR" sz="2200" dirty="0" smtClean="0">
                <a:latin typeface="Arial Nova Cond Light" panose="020B0306020202020204" pitchFamily="34" charset="0"/>
              </a:rPr>
              <a:t>la </a:t>
            </a:r>
            <a:r>
              <a:rPr lang="fr-FR" sz="2200" b="1" dirty="0" smtClean="0">
                <a:latin typeface="Arial Nova Cond Light" panose="020B0306020202020204" pitchFamily="34" charset="0"/>
              </a:rPr>
              <a:t>formation </a:t>
            </a:r>
            <a:r>
              <a:rPr lang="fr-FR" sz="2200" b="1" dirty="0">
                <a:latin typeface="Arial Nova Cond Light" panose="020B0306020202020204" pitchFamily="34" charset="0"/>
              </a:rPr>
              <a:t>de </a:t>
            </a:r>
            <a:r>
              <a:rPr lang="fr-FR" sz="2200" b="1" dirty="0" smtClean="0">
                <a:latin typeface="Arial Nova Cond Light" panose="020B0306020202020204" pitchFamily="34" charset="0"/>
              </a:rPr>
              <a:t>perfectionnement</a:t>
            </a:r>
          </a:p>
          <a:p>
            <a:pPr marL="457200">
              <a:buFont typeface="Arial" panose="020B0604020202020204" pitchFamily="34" charset="0"/>
              <a:buChar char="•"/>
            </a:pPr>
            <a:r>
              <a:rPr lang="fr-FR" sz="2200" dirty="0" smtClean="0">
                <a:latin typeface="Arial Nova Cond Light" panose="020B0306020202020204" pitchFamily="34" charset="0"/>
              </a:rPr>
              <a:t>la </a:t>
            </a:r>
            <a:r>
              <a:rPr lang="fr-FR" sz="2200" b="1" dirty="0" smtClean="0">
                <a:latin typeface="Arial Nova Cond Light" panose="020B0306020202020204" pitchFamily="34" charset="0"/>
              </a:rPr>
              <a:t>formation   </a:t>
            </a:r>
            <a:r>
              <a:rPr lang="fr-FR" sz="2200" b="1" dirty="0">
                <a:latin typeface="Arial Nova Cond Light" panose="020B0306020202020204" pitchFamily="34" charset="0"/>
              </a:rPr>
              <a:t>de   préparation   </a:t>
            </a:r>
            <a:r>
              <a:rPr lang="fr-FR" sz="2200" b="1" dirty="0" smtClean="0">
                <a:latin typeface="Arial Nova Cond Light" panose="020B0306020202020204" pitchFamily="34" charset="0"/>
              </a:rPr>
              <a:t>aux concours </a:t>
            </a:r>
            <a:r>
              <a:rPr lang="fr-FR" sz="2200" b="1" dirty="0">
                <a:latin typeface="Arial Nova Cond Light" panose="020B0306020202020204" pitchFamily="34" charset="0"/>
              </a:rPr>
              <a:t>et </a:t>
            </a:r>
            <a:r>
              <a:rPr lang="fr-FR" sz="2200" b="1" dirty="0" smtClean="0">
                <a:latin typeface="Arial Nova Cond Light" panose="020B0306020202020204" pitchFamily="34" charset="0"/>
              </a:rPr>
              <a:t>examens professionnels</a:t>
            </a:r>
          </a:p>
          <a:p>
            <a:pPr marL="457200">
              <a:buFont typeface="Arial" panose="020B0604020202020204" pitchFamily="34" charset="0"/>
              <a:buChar char="•"/>
            </a:pPr>
            <a:r>
              <a:rPr lang="fr-FR" sz="2200" dirty="0">
                <a:latin typeface="Arial Nova Cond Light" panose="020B0306020202020204" pitchFamily="34" charset="0"/>
              </a:rPr>
              <a:t>les </a:t>
            </a:r>
            <a:r>
              <a:rPr lang="fr-FR" sz="2200" b="1" dirty="0">
                <a:latin typeface="Arial Nova Cond Light" panose="020B0306020202020204" pitchFamily="34" charset="0"/>
              </a:rPr>
              <a:t>actions de lutte contre l’illettrisme</a:t>
            </a:r>
          </a:p>
          <a:p>
            <a:pPr marL="457200">
              <a:buFont typeface="Arial" panose="020B0604020202020204" pitchFamily="34" charset="0"/>
              <a:buChar char="•"/>
            </a:pPr>
            <a:r>
              <a:rPr lang="fr-FR" sz="2200" b="1" dirty="0" smtClean="0">
                <a:latin typeface="Arial Nova Cond Light" panose="020B0306020202020204" pitchFamily="34" charset="0"/>
              </a:rPr>
              <a:t>la formation  « personnelle » (congé  de formation   </a:t>
            </a:r>
            <a:r>
              <a:rPr lang="fr-FR" sz="2200" b="1" dirty="0">
                <a:latin typeface="Arial Nova Cond Light" panose="020B0306020202020204" pitchFamily="34" charset="0"/>
              </a:rPr>
              <a:t>professionnelle,   </a:t>
            </a:r>
            <a:r>
              <a:rPr lang="fr-FR" sz="2200" b="1" dirty="0" smtClean="0">
                <a:latin typeface="Arial Nova Cond Light" panose="020B0306020202020204" pitchFamily="34" charset="0"/>
              </a:rPr>
              <a:t>congé de bilan   de compétences</a:t>
            </a:r>
            <a:r>
              <a:rPr lang="fr-FR" sz="2200" b="1" dirty="0">
                <a:latin typeface="Arial Nova Cond Light" panose="020B0306020202020204" pitchFamily="34" charset="0"/>
              </a:rPr>
              <a:t>, validation des acquis </a:t>
            </a:r>
            <a:r>
              <a:rPr lang="fr-FR" sz="2200" b="1" dirty="0" smtClean="0">
                <a:latin typeface="Arial Nova Cond Light" panose="020B0306020202020204" pitchFamily="34" charset="0"/>
              </a:rPr>
              <a:t>de l’expérience</a:t>
            </a:r>
            <a:r>
              <a:rPr lang="fr-FR" sz="2200" b="1" dirty="0">
                <a:latin typeface="Arial Nova Cond Light" panose="020B0306020202020204" pitchFamily="34" charset="0"/>
              </a:rPr>
              <a:t>,   compte   personnel   </a:t>
            </a:r>
            <a:r>
              <a:rPr lang="fr-FR" sz="2200" b="1" dirty="0" smtClean="0">
                <a:latin typeface="Arial Nova Cond Light" panose="020B0306020202020204" pitchFamily="34" charset="0"/>
              </a:rPr>
              <a:t>de formation...)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932" y="813070"/>
            <a:ext cx="1228458" cy="104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058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86093" y="428838"/>
            <a:ext cx="4387427" cy="748242"/>
          </a:xfrm>
        </p:spPr>
        <p:txBody>
          <a:bodyPr/>
          <a:lstStyle/>
          <a:p>
            <a:r>
              <a:rPr lang="fr-FR" dirty="0" smtClean="0"/>
              <a:t>contexte</a:t>
            </a:r>
            <a:endParaRPr lang="fr-FR" dirty="0"/>
          </a:p>
        </p:txBody>
      </p:sp>
      <p:sp>
        <p:nvSpPr>
          <p:cNvPr id="3" name="Espace réservé du texte 2"/>
          <p:cNvSpPr>
            <a:spLocks noGrp="1"/>
          </p:cNvSpPr>
          <p:nvPr>
            <p:ph type="body" sz="quarter" idx="14"/>
          </p:nvPr>
        </p:nvSpPr>
        <p:spPr>
          <a:xfrm>
            <a:off x="296863" y="1485583"/>
            <a:ext cx="8465608" cy="635000"/>
          </a:xfrm>
        </p:spPr>
        <p:txBody>
          <a:bodyPr/>
          <a:lstStyle/>
          <a:p>
            <a:pPr marL="0" indent="0">
              <a:buNone/>
            </a:pPr>
            <a:r>
              <a:rPr lang="fr-FR" sz="2200" b="1" dirty="0" smtClean="0">
                <a:latin typeface="Arial Nova Cond Light" panose="020B0306020202020204" pitchFamily="34" charset="0"/>
              </a:rPr>
              <a:t>Les dispositifs de formation personnelle, à l’initiative de l’agent, font partie prenante du parcours de formation de l’agent</a:t>
            </a:r>
          </a:p>
          <a:p>
            <a:pPr marL="0" indent="0">
              <a:buNone/>
            </a:pPr>
            <a:endParaRPr lang="fr-FR" sz="1000" b="1" dirty="0">
              <a:latin typeface="Arial Nova Cond Light" panose="020B0306020202020204" pitchFamily="34" charset="0"/>
            </a:endParaRPr>
          </a:p>
          <a:p>
            <a:r>
              <a:rPr lang="fr-FR" sz="2200" dirty="0" smtClean="0">
                <a:latin typeface="Arial Nova Cond Light" panose="020B0306020202020204" pitchFamily="34" charset="0"/>
              </a:rPr>
              <a:t>Des </a:t>
            </a:r>
            <a:r>
              <a:rPr lang="fr-FR" sz="2200" b="1" dirty="0" smtClean="0">
                <a:latin typeface="Arial Nova Cond Light" panose="020B0306020202020204" pitchFamily="34" charset="0"/>
              </a:rPr>
              <a:t>évolutions récentes </a:t>
            </a:r>
            <a:r>
              <a:rPr lang="fr-FR" sz="2200" dirty="0" smtClean="0">
                <a:latin typeface="Arial Nova Cond Light" panose="020B0306020202020204" pitchFamily="34" charset="0"/>
              </a:rPr>
              <a:t>en lien avec la réforme de la </a:t>
            </a:r>
            <a:r>
              <a:rPr lang="fr-FR" sz="2200" dirty="0">
                <a:latin typeface="Arial Nova Cond Light" panose="020B0306020202020204" pitchFamily="34" charset="0"/>
              </a:rPr>
              <a:t>formation </a:t>
            </a:r>
            <a:r>
              <a:rPr lang="fr-FR" sz="2200" dirty="0" smtClean="0">
                <a:latin typeface="Arial Nova Cond Light" panose="020B0306020202020204" pitchFamily="34" charset="0"/>
              </a:rPr>
              <a:t>professionnelle et la LTFP </a:t>
            </a:r>
            <a:r>
              <a:rPr lang="fr-FR" sz="2200" i="1" dirty="0">
                <a:latin typeface="Arial Nova Cond Light" panose="020B0306020202020204" pitchFamily="34" charset="0"/>
              </a:rPr>
              <a:t>(Compte Personnel de Formation (CPF) </a:t>
            </a:r>
            <a:r>
              <a:rPr lang="fr-FR" sz="2200" i="1" dirty="0" smtClean="0">
                <a:latin typeface="Arial Nova Cond Light" panose="020B0306020202020204" pitchFamily="34" charset="0"/>
              </a:rPr>
              <a:t>et fin du DIF, </a:t>
            </a:r>
            <a:r>
              <a:rPr lang="fr-FR" sz="2200" i="1" dirty="0">
                <a:latin typeface="Arial Nova Cond Light" panose="020B0306020202020204" pitchFamily="34" charset="0"/>
              </a:rPr>
              <a:t>accès aux formations, accompagnement, répertoire </a:t>
            </a:r>
            <a:r>
              <a:rPr lang="fr-FR" sz="2200" i="1" dirty="0" smtClean="0">
                <a:latin typeface="Arial Nova Cond Light" panose="020B0306020202020204" pitchFamily="34" charset="0"/>
              </a:rPr>
              <a:t>national </a:t>
            </a:r>
            <a:r>
              <a:rPr lang="fr-FR" sz="2200" i="1" dirty="0">
                <a:latin typeface="Arial Nova Cond Light" panose="020B0306020202020204" pitchFamily="34" charset="0"/>
              </a:rPr>
              <a:t>de </a:t>
            </a:r>
            <a:r>
              <a:rPr lang="fr-FR" sz="2200" i="1" dirty="0" smtClean="0">
                <a:latin typeface="Arial Nova Cond Light" panose="020B0306020202020204" pitchFamily="34" charset="0"/>
              </a:rPr>
              <a:t>formations, renforcement de l’information des agents sur le CPF…)</a:t>
            </a:r>
          </a:p>
          <a:p>
            <a:pPr marL="0" indent="0">
              <a:buNone/>
            </a:pPr>
            <a:endParaRPr lang="fr-FR" sz="1000" i="1" dirty="0" smtClean="0">
              <a:latin typeface="Arial Nova Cond Light" panose="020B0306020202020204" pitchFamily="34" charset="0"/>
            </a:endParaRPr>
          </a:p>
          <a:p>
            <a:r>
              <a:rPr lang="fr-FR" sz="2200" dirty="0" smtClean="0">
                <a:latin typeface="Arial Nova Cond Light" panose="020B0306020202020204" pitchFamily="34" charset="0"/>
              </a:rPr>
              <a:t>Gain d’autonomie et responsabilisation des agents (possibilité de connaître ses droits, engager une démarche formation…)</a:t>
            </a:r>
          </a:p>
          <a:p>
            <a:pPr marL="0" indent="0" algn="ctr">
              <a:buNone/>
            </a:pPr>
            <a:r>
              <a:rPr lang="fr-FR" sz="2000" b="1" i="1" dirty="0">
                <a:solidFill>
                  <a:srgbClr val="83244E"/>
                </a:solidFill>
                <a:latin typeface="Arial Nova Cond Light" panose="020B0306020202020204" pitchFamily="34" charset="0"/>
              </a:rPr>
              <a:t>https://www.moncompteformation.gouv.fr/espace-prive/html/#/</a:t>
            </a:r>
          </a:p>
          <a:p>
            <a:pPr marL="0" indent="0">
              <a:buNone/>
            </a:pPr>
            <a:endParaRPr lang="fr-FR" sz="1000" dirty="0" smtClean="0">
              <a:latin typeface="Arial Nova Cond Light" panose="020B0306020202020204" pitchFamily="34" charset="0"/>
            </a:endParaRPr>
          </a:p>
          <a:p>
            <a:r>
              <a:rPr lang="fr-FR" sz="2200" dirty="0" smtClean="0">
                <a:latin typeface="Arial Nova Cond Light" panose="020B0306020202020204" pitchFamily="34" charset="0"/>
              </a:rPr>
              <a:t>Comment s’y retrouver en pratique ?</a:t>
            </a:r>
          </a:p>
          <a:p>
            <a:pPr marL="457200" algn="ctr">
              <a:buFont typeface="Wingdings"/>
              <a:buChar char="è"/>
            </a:pPr>
            <a:r>
              <a:rPr lang="fr-FR" sz="2400" b="1" dirty="0" smtClean="0">
                <a:latin typeface="Arial Nova Cond Light" panose="020B0306020202020204" pitchFamily="34" charset="0"/>
              </a:rPr>
              <a:t>Des points de repères sur ces dispositifs pour</a:t>
            </a:r>
          </a:p>
          <a:p>
            <a:pPr marL="0" indent="0" algn="ctr">
              <a:buNone/>
            </a:pPr>
            <a:r>
              <a:rPr lang="fr-FR" sz="2400" b="1" dirty="0" smtClean="0">
                <a:latin typeface="Arial Nova Cond Light" panose="020B0306020202020204" pitchFamily="34" charset="0"/>
              </a:rPr>
              <a:t>répondre à vos agents</a:t>
            </a:r>
            <a:endParaRPr lang="fr-FR" sz="2400" b="1" dirty="0">
              <a:latin typeface="Arial Nova Cond Light" panose="020B0306020202020204" pitchFamily="34" charset="0"/>
            </a:endParaRPr>
          </a:p>
        </p:txBody>
      </p:sp>
    </p:spTree>
    <p:extLst>
      <p:ext uri="{BB962C8B-B14F-4D97-AF65-F5344CB8AC3E}">
        <p14:creationId xmlns:p14="http://schemas.microsoft.com/office/powerpoint/2010/main" val="2566438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6863" y="1328738"/>
            <a:ext cx="8466138" cy="748242"/>
          </a:xfrm>
        </p:spPr>
        <p:txBody>
          <a:bodyPr/>
          <a:lstStyle/>
          <a:p>
            <a:r>
              <a:rPr lang="fr-FR" sz="3200" dirty="0"/>
              <a:t>2) Les dispositifs de </a:t>
            </a:r>
            <a:r>
              <a:rPr lang="fr-FR" sz="3200" dirty="0" smtClean="0"/>
              <a:t>formation personnelle </a:t>
            </a:r>
            <a:r>
              <a:rPr lang="fr-FR" sz="3200" dirty="0"/>
              <a:t>(à la demande des agents)</a:t>
            </a:r>
          </a:p>
        </p:txBody>
      </p:sp>
      <p:sp>
        <p:nvSpPr>
          <p:cNvPr id="5" name="Rectangle 4"/>
          <p:cNvSpPr/>
          <p:nvPr/>
        </p:nvSpPr>
        <p:spPr>
          <a:xfrm>
            <a:off x="1198880" y="2681407"/>
            <a:ext cx="7020560" cy="2215991"/>
          </a:xfrm>
          <a:prstGeom prst="rect">
            <a:avLst/>
          </a:prstGeom>
        </p:spPr>
        <p:txBody>
          <a:bodyPr wrap="square">
            <a:spAutoFit/>
          </a:bodyPr>
          <a:lstStyle/>
          <a:p>
            <a:pPr marL="342900" indent="-342900">
              <a:buFont typeface="Arial" panose="020B0604020202020204" pitchFamily="34" charset="0"/>
              <a:buChar char="•"/>
            </a:pPr>
            <a:r>
              <a:rPr lang="fr-FR" sz="2400" b="1" dirty="0">
                <a:latin typeface="Arial Nova Cond Light" panose="020B0306020202020204" pitchFamily="34" charset="0"/>
              </a:rPr>
              <a:t>Congé de formation professionnelle [CFP] </a:t>
            </a:r>
          </a:p>
          <a:p>
            <a:pPr marL="342900" indent="-342900">
              <a:buFont typeface="Arial" panose="020B0604020202020204" pitchFamily="34" charset="0"/>
              <a:buChar char="•"/>
            </a:pPr>
            <a:r>
              <a:rPr lang="fr-FR" sz="2400" b="1" dirty="0">
                <a:latin typeface="Arial Nova Cond Light" panose="020B0306020202020204" pitchFamily="34" charset="0"/>
              </a:rPr>
              <a:t>Congé pour bilan de compétences </a:t>
            </a:r>
          </a:p>
          <a:p>
            <a:pPr marL="342900" indent="-342900">
              <a:buFont typeface="Arial" panose="020B0604020202020204" pitchFamily="34" charset="0"/>
              <a:buChar char="•"/>
            </a:pPr>
            <a:r>
              <a:rPr lang="fr-FR" sz="2400" b="1" dirty="0">
                <a:latin typeface="Arial Nova Cond Light" panose="020B0306020202020204" pitchFamily="34" charset="0"/>
              </a:rPr>
              <a:t>Congé pour </a:t>
            </a:r>
            <a:r>
              <a:rPr lang="fr-FR" sz="2400" b="1" dirty="0" smtClean="0">
                <a:latin typeface="Arial Nova Cond Light" panose="020B0306020202020204" pitchFamily="34" charset="0"/>
              </a:rPr>
              <a:t>Validation </a:t>
            </a:r>
            <a:r>
              <a:rPr lang="fr-FR" sz="2400" b="1" dirty="0">
                <a:latin typeface="Arial Nova Cond Light" panose="020B0306020202020204" pitchFamily="34" charset="0"/>
              </a:rPr>
              <a:t>des Acquis de l’Expérience [VAE]</a:t>
            </a:r>
          </a:p>
          <a:p>
            <a:endParaRPr lang="fr-FR" sz="600" b="1" dirty="0">
              <a:latin typeface="Arial Nova Cond Light" panose="020B0306020202020204" pitchFamily="34" charset="0"/>
            </a:endParaRPr>
          </a:p>
          <a:p>
            <a:pPr marL="342900" indent="-342900">
              <a:buFont typeface="Arial" panose="020B0604020202020204" pitchFamily="34" charset="0"/>
              <a:buChar char="•"/>
            </a:pPr>
            <a:r>
              <a:rPr lang="fr-FR" sz="2400" b="1" dirty="0">
                <a:latin typeface="Arial Nova Cond Light" panose="020B0306020202020204" pitchFamily="34" charset="0"/>
              </a:rPr>
              <a:t>CPA : Compte Personnel d’activité [CEC+CPF]</a:t>
            </a:r>
          </a:p>
          <a:p>
            <a:pPr marL="562950" lvl="1" indent="0">
              <a:buNone/>
            </a:pPr>
            <a:r>
              <a:rPr lang="fr-FR" b="1" dirty="0">
                <a:latin typeface="Arial Nova Cond Light" panose="020B0306020202020204" pitchFamily="34" charset="0"/>
                <a:sym typeface="Wingdings" panose="05000000000000000000" pitchFamily="2" charset="2"/>
              </a:rPr>
              <a:t> </a:t>
            </a:r>
            <a:r>
              <a:rPr lang="fr-FR" b="1" dirty="0">
                <a:latin typeface="Arial Nova Cond Light" panose="020B0306020202020204" pitchFamily="34" charset="0"/>
              </a:rPr>
              <a:t>CEC Compte Engagement Citoyen</a:t>
            </a:r>
          </a:p>
          <a:p>
            <a:pPr marL="562950" lvl="1" indent="0">
              <a:buNone/>
            </a:pPr>
            <a:r>
              <a:rPr lang="fr-FR" b="1" dirty="0">
                <a:latin typeface="Arial Nova Cond Light" panose="020B0306020202020204" pitchFamily="34" charset="0"/>
                <a:sym typeface="Wingdings" panose="05000000000000000000" pitchFamily="2" charset="2"/>
              </a:rPr>
              <a:t> </a:t>
            </a:r>
            <a:r>
              <a:rPr lang="fr-FR" b="1" dirty="0">
                <a:latin typeface="Arial Nova Cond Light" panose="020B0306020202020204" pitchFamily="34" charset="0"/>
              </a:rPr>
              <a:t>CPF Compte Personnel de Formation</a:t>
            </a:r>
          </a:p>
        </p:txBody>
      </p:sp>
    </p:spTree>
    <p:extLst>
      <p:ext uri="{BB962C8B-B14F-4D97-AF65-F5344CB8AC3E}">
        <p14:creationId xmlns:p14="http://schemas.microsoft.com/office/powerpoint/2010/main" val="3279217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3"/>
          <p:cNvGraphicFramePr/>
          <p:nvPr>
            <p:extLst>
              <p:ext uri="{D42A27DB-BD31-4B8C-83A1-F6EECF244321}">
                <p14:modId xmlns:p14="http://schemas.microsoft.com/office/powerpoint/2010/main" val="689088593"/>
              </p:ext>
            </p:extLst>
          </p:nvPr>
        </p:nvGraphicFramePr>
        <p:xfrm>
          <a:off x="433704" y="477520"/>
          <a:ext cx="8181976" cy="588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p:nvPr/>
        </p:nvPicPr>
        <p:blipFill rotWithShape="1">
          <a:blip r:embed="rId8">
            <a:extLst>
              <a:ext uri="{28A0092B-C50C-407E-A947-70E740481C1C}">
                <a14:useLocalDpi xmlns:a14="http://schemas.microsoft.com/office/drawing/2010/main" val="0"/>
              </a:ext>
            </a:extLst>
          </a:blip>
          <a:srcRect l="38970" t="45002" r="39560" b="38055"/>
          <a:stretch/>
        </p:blipFill>
        <p:spPr bwMode="auto">
          <a:xfrm>
            <a:off x="225424" y="5029200"/>
            <a:ext cx="2141856" cy="1427480"/>
          </a:xfrm>
          <a:prstGeom prst="rect">
            <a:avLst/>
          </a:prstGeom>
          <a:noFill/>
          <a:ln>
            <a:noFill/>
          </a:ln>
          <a:extLst>
            <a:ext uri="{53640926-AAD7-44D8-BBD7-CCE9431645EC}">
              <a14:shadowObscured xmlns:a14="http://schemas.microsoft.com/office/drawing/2010/main"/>
            </a:ext>
          </a:extLst>
        </p:spPr>
      </p:pic>
      <p:pic>
        <p:nvPicPr>
          <p:cNvPr id="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7852" y="868950"/>
            <a:ext cx="1228458" cy="104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570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230" y="1760333"/>
            <a:ext cx="7678850" cy="1318147"/>
          </a:xfrm>
          <a:prstGeom prst="rect">
            <a:avLst/>
          </a:prstGeom>
        </p:spPr>
        <p:txBody>
          <a:bodyPr/>
          <a:lstStyle/>
          <a:p>
            <a:pPr algn="ctr"/>
            <a:r>
              <a:rPr lang="fr-FR" dirty="0" smtClean="0">
                <a:solidFill>
                  <a:schemeClr val="tx1"/>
                </a:solidFill>
                <a:latin typeface="Arial Nova Cond" panose="020B0506020202020204" pitchFamily="34" charset="0"/>
              </a:rPr>
              <a:t>Le CFP : Congé de Formation Professionnelle</a:t>
            </a:r>
            <a:endParaRPr lang="fr-FR" dirty="0">
              <a:solidFill>
                <a:schemeClr val="tx1"/>
              </a:solidFill>
              <a:latin typeface="Arial Nova Cond" panose="020B0506020202020204" pitchFamily="34" charset="0"/>
            </a:endParaRPr>
          </a:p>
        </p:txBody>
      </p:sp>
      <p:sp>
        <p:nvSpPr>
          <p:cNvPr id="5" name="Rectangle 4"/>
          <p:cNvSpPr/>
          <p:nvPr/>
        </p:nvSpPr>
        <p:spPr>
          <a:xfrm>
            <a:off x="581230" y="3465850"/>
            <a:ext cx="8128315" cy="2277547"/>
          </a:xfrm>
          <a:prstGeom prst="rect">
            <a:avLst/>
          </a:prstGeom>
        </p:spPr>
        <p:txBody>
          <a:bodyPr wrap="square">
            <a:spAutoFit/>
          </a:bodyPr>
          <a:lstStyle/>
          <a:p>
            <a:pPr marL="285750" indent="-285750" algn="just">
              <a:buFont typeface="Arial" panose="020B0604020202020204" pitchFamily="34" charset="0"/>
              <a:buChar char="•"/>
            </a:pPr>
            <a:r>
              <a:rPr lang="fr-FR" i="1" dirty="0">
                <a:latin typeface="Arial Nova Light" panose="020B0304020202020204" pitchFamily="34" charset="0"/>
              </a:rPr>
              <a:t>Loi n°84-53 du 26 janvier 1984 </a:t>
            </a:r>
            <a:r>
              <a:rPr lang="fr-FR" i="1" dirty="0" smtClean="0">
                <a:latin typeface="Arial Nova Light" panose="020B0304020202020204" pitchFamily="34" charset="0"/>
              </a:rPr>
              <a:t>portant </a:t>
            </a:r>
            <a:r>
              <a:rPr lang="fr-FR" i="1" dirty="0">
                <a:latin typeface="Arial Nova Light" panose="020B0304020202020204" pitchFamily="34" charset="0"/>
              </a:rPr>
              <a:t>dispositions statutaires relatives à la Fonction publique Territoriale </a:t>
            </a:r>
            <a:endParaRPr lang="fr-FR" i="1" dirty="0" smtClean="0">
              <a:latin typeface="Arial Nova Light" panose="020B0304020202020204" pitchFamily="34" charset="0"/>
            </a:endParaRPr>
          </a:p>
          <a:p>
            <a:pPr marL="285750" indent="-285750" algn="just">
              <a:buFont typeface="Arial" panose="020B0604020202020204" pitchFamily="34" charset="0"/>
              <a:buChar char="•"/>
            </a:pPr>
            <a:r>
              <a:rPr lang="fr-FR" i="1" dirty="0" smtClean="0">
                <a:latin typeface="Arial Nova Light" panose="020B0304020202020204" pitchFamily="34" charset="0"/>
              </a:rPr>
              <a:t>Loi n°84-594 du 12 juillet 1984 relative à la formation des agents de la fonction publique territoriale</a:t>
            </a:r>
          </a:p>
          <a:p>
            <a:pPr marL="285750" indent="-285750" algn="just">
              <a:buFont typeface="Arial" panose="020B0604020202020204" pitchFamily="34" charset="0"/>
              <a:buChar char="•"/>
            </a:pPr>
            <a:r>
              <a:rPr lang="fr-FR" i="1" dirty="0">
                <a:latin typeface="Arial Nova Light" panose="020B0304020202020204" pitchFamily="34" charset="0"/>
              </a:rPr>
              <a:t>Décret n° 2007-1845 du 26 décembre 2007 modifié relatif à la formation professionnelle tout au long de la vie des agents de la Fonction Publique Territoriale </a:t>
            </a:r>
          </a:p>
          <a:p>
            <a:pPr algn="just"/>
            <a:endParaRPr lang="fr-FR" sz="1600" i="1" dirty="0"/>
          </a:p>
        </p:txBody>
      </p:sp>
    </p:spTree>
    <p:extLst>
      <p:ext uri="{BB962C8B-B14F-4D97-AF65-F5344CB8AC3E}">
        <p14:creationId xmlns:p14="http://schemas.microsoft.com/office/powerpoint/2010/main" val="3492975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e 6">
      <a:dk1>
        <a:srgbClr val="000000"/>
      </a:dk1>
      <a:lt1>
        <a:sysClr val="window" lastClr="FFFFFF"/>
      </a:lt1>
      <a:dk2>
        <a:srgbClr val="0098B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CITIS - réunion du 27 juin 2019</Template>
  <TotalTime>15739</TotalTime>
  <Words>6570</Words>
  <Application>Microsoft Office PowerPoint</Application>
  <PresentationFormat>Affichage à l'écran (4:3)</PresentationFormat>
  <Paragraphs>553</Paragraphs>
  <Slides>42</Slides>
  <Notes>42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42</vt:i4>
      </vt:variant>
    </vt:vector>
  </HeadingPairs>
  <TitlesOfParts>
    <vt:vector size="54" baseType="lpstr">
      <vt:lpstr>Arial</vt:lpstr>
      <vt:lpstr>Arial Nova</vt:lpstr>
      <vt:lpstr>Arial Nova Cond</vt:lpstr>
      <vt:lpstr>Arial Nova Cond Light</vt:lpstr>
      <vt:lpstr>Arial Nova Light</vt:lpstr>
      <vt:lpstr>Calibri</vt:lpstr>
      <vt:lpstr>Calibri Light</vt:lpstr>
      <vt:lpstr>Helvetica Light</vt:lpstr>
      <vt:lpstr>Symbol</vt:lpstr>
      <vt:lpstr>Times New Roman</vt:lpstr>
      <vt:lpstr>Wingdings</vt:lpstr>
      <vt:lpstr>Thème Office</vt:lpstr>
      <vt:lpstr>Présentation PowerPoint</vt:lpstr>
      <vt:lpstr>Pôle Conseil et Accompagnement aux Collectivités  Accompagnement en évolution professionnelle</vt:lpstr>
      <vt:lpstr>1) Contexte 2) Les dispositifs de formation : à la demande des agents</vt:lpstr>
      <vt:lpstr>1) contexte</vt:lpstr>
      <vt:lpstr>1) contexte</vt:lpstr>
      <vt:lpstr>contexte</vt:lpstr>
      <vt:lpstr>2) Les dispositifs de formation personnelle (à la demande des agents)</vt:lpstr>
      <vt:lpstr>Présentation PowerPoint</vt:lpstr>
      <vt:lpstr>Le CFP : Congé de Formation Professionnelle</vt:lpstr>
      <vt:lpstr>Présentation PowerPoint</vt:lpstr>
      <vt:lpstr>Le Congé pour bilan de compétences </vt:lpstr>
      <vt:lpstr>Présentation PowerPoint</vt:lpstr>
      <vt:lpstr>Congé pour VAE  Validation des Acquis de l’Expérience</vt:lpstr>
      <vt:lpstr>Présentation PowerPoint</vt:lpstr>
      <vt:lpstr>Le CPA  : Compte Personnel d’activité</vt:lpstr>
      <vt:lpstr>Présentation PowerPoint</vt:lpstr>
      <vt:lpstr>1) CEC : Compte Engagement Citoyen</vt:lpstr>
      <vt:lpstr>Présentation PowerPoint</vt:lpstr>
      <vt:lpstr>Présentation PowerPoint</vt:lpstr>
      <vt:lpstr>Le CPF : Compte Personnel de Formation</vt:lpstr>
      <vt:lpstr>              CPF: Compte Personnel de Formation se substitue au DIF abrogé le 1/1/2017       </vt:lpstr>
      <vt:lpstr>              CPF: Compte Personnel de Formation </vt:lpstr>
      <vt:lpstr>          CPF: Alimentation du compte et droits acquis</vt:lpstr>
      <vt:lpstr>          CPF: cas particuliers</vt:lpstr>
      <vt:lpstr>          CPF: consommation des droits</vt:lpstr>
      <vt:lpstr>CPF : Portabilité des droits acquis et conversion</vt:lpstr>
      <vt:lpstr>CPF : Portabilité des droits et conversion</vt:lpstr>
      <vt:lpstr>CPF : Portabilité des droits et conversion</vt:lpstr>
      <vt:lpstr>CPF : Portabilité des droits et conversion</vt:lpstr>
      <vt:lpstr>          CPF: Actions de formation possibles</vt:lpstr>
      <vt:lpstr>          CPF: modalités</vt:lpstr>
      <vt:lpstr>Priorité donnée aux formations organisées/à l’initiative de  l’employeur (en cas de pluralité d’actions) Le rejet d’une 3ème demande (après deux années consécutives) ne peut être prononcé qu’après avis de l’instance paritaire   Impossibilité pour l’employeur de s’opposer à une demande de formation relevant du socle de connaissances et de compétences mentionné à l’article L. 6121-2 du code du travail   Possibilité de la différer, dans l’année suivant la demande. </vt:lpstr>
      <vt:lpstr>          CPF: modalités</vt:lpstr>
      <vt:lpstr>          CPF: cas particuliers</vt:lpstr>
      <vt:lpstr>2) En pratique : les bons réflexes pour gérer les demandes et répondre aux questions des agents   </vt:lpstr>
      <vt:lpstr>En pratique : les bons réflexes</vt:lpstr>
      <vt:lpstr>En pratique : les bons réflexes</vt:lpstr>
      <vt:lpstr>En pratique : les bons réflexes</vt:lpstr>
      <vt:lpstr>En pratique : les bons réflexes</vt:lpstr>
      <vt:lpstr>  A vos agendas !</vt:lpstr>
      <vt:lpstr>  A vos agendas !</vt:lpstr>
      <vt:lpstr>  Merci de votre participation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CRUARD Philippe</dc:creator>
  <cp:lastModifiedBy>BOIZET Stéphanie</cp:lastModifiedBy>
  <cp:revision>894</cp:revision>
  <cp:lastPrinted>2022-05-12T14:07:48Z</cp:lastPrinted>
  <dcterms:created xsi:type="dcterms:W3CDTF">2019-05-22T09:42:04Z</dcterms:created>
  <dcterms:modified xsi:type="dcterms:W3CDTF">2022-05-17T08:06:54Z</dcterms:modified>
</cp:coreProperties>
</file>