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76" r:id="rId2"/>
    <p:sldId id="387" r:id="rId3"/>
    <p:sldId id="411" r:id="rId4"/>
    <p:sldId id="412" r:id="rId5"/>
    <p:sldId id="413" r:id="rId6"/>
    <p:sldId id="415" r:id="rId7"/>
    <p:sldId id="416" r:id="rId8"/>
    <p:sldId id="419" r:id="rId9"/>
    <p:sldId id="418" r:id="rId10"/>
    <p:sldId id="417" r:id="rId11"/>
    <p:sldId id="421" r:id="rId12"/>
    <p:sldId id="420" r:id="rId13"/>
    <p:sldId id="424" r:id="rId14"/>
    <p:sldId id="425" r:id="rId15"/>
    <p:sldId id="426" r:id="rId16"/>
    <p:sldId id="427" r:id="rId17"/>
    <p:sldId id="428" r:id="rId18"/>
    <p:sldId id="429" r:id="rId19"/>
    <p:sldId id="430" r:id="rId20"/>
    <p:sldId id="433" r:id="rId21"/>
    <p:sldId id="381" r:id="rId22"/>
    <p:sldId id="402" r:id="rId23"/>
    <p:sldId id="434" r:id="rId24"/>
    <p:sldId id="438" r:id="rId25"/>
    <p:sldId id="401" r:id="rId26"/>
    <p:sldId id="435" r:id="rId27"/>
    <p:sldId id="439" r:id="rId28"/>
    <p:sldId id="441" r:id="rId29"/>
    <p:sldId id="398" r:id="rId30"/>
    <p:sldId id="440" r:id="rId31"/>
    <p:sldId id="399" r:id="rId3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53F4853-A593-8748-93E0-595A12909FB7}">
          <p14:sldIdLst>
            <p14:sldId id="276"/>
            <p14:sldId id="387"/>
            <p14:sldId id="411"/>
            <p14:sldId id="412"/>
            <p14:sldId id="413"/>
            <p14:sldId id="415"/>
            <p14:sldId id="416"/>
            <p14:sldId id="419"/>
            <p14:sldId id="418"/>
            <p14:sldId id="417"/>
            <p14:sldId id="421"/>
            <p14:sldId id="420"/>
            <p14:sldId id="424"/>
            <p14:sldId id="425"/>
            <p14:sldId id="426"/>
            <p14:sldId id="427"/>
            <p14:sldId id="428"/>
            <p14:sldId id="429"/>
            <p14:sldId id="430"/>
            <p14:sldId id="433"/>
            <p14:sldId id="381"/>
            <p14:sldId id="402"/>
            <p14:sldId id="434"/>
            <p14:sldId id="438"/>
            <p14:sldId id="401"/>
            <p14:sldId id="435"/>
            <p14:sldId id="439"/>
            <p14:sldId id="441"/>
            <p14:sldId id="398"/>
            <p14:sldId id="440"/>
            <p14:sldId id="399"/>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MMIER Corentin" initials="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BE"/>
    <a:srgbClr val="83244E"/>
    <a:srgbClr val="CCFF99"/>
    <a:srgbClr val="6A9531"/>
    <a:srgbClr val="9FD5E8"/>
    <a:srgbClr val="DDF0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7403" autoAdjust="0"/>
  </p:normalViewPr>
  <p:slideViewPr>
    <p:cSldViewPr snapToGrid="0" snapToObjects="1">
      <p:cViewPr>
        <p:scale>
          <a:sx n="80" d="100"/>
          <a:sy n="80" d="100"/>
        </p:scale>
        <p:origin x="-2430" y="-474"/>
      </p:cViewPr>
      <p:guideLst>
        <p:guide orient="horz" pos="2160"/>
        <p:guide pos="2880"/>
      </p:guideLst>
    </p:cSldViewPr>
  </p:slideViewPr>
  <p:outlineViewPr>
    <p:cViewPr>
      <p:scale>
        <a:sx n="33" d="100"/>
        <a:sy n="33" d="100"/>
      </p:scale>
      <p:origin x="0" y="912"/>
    </p:cViewPr>
  </p:outlineViewPr>
  <p:notesTextViewPr>
    <p:cViewPr>
      <p:scale>
        <a:sx n="3" d="2"/>
        <a:sy n="3" d="2"/>
      </p:scale>
      <p:origin x="0" y="0"/>
    </p:cViewPr>
  </p:notesTextViewPr>
  <p:sorterViewPr>
    <p:cViewPr>
      <p:scale>
        <a:sx n="100" d="100"/>
        <a:sy n="100" d="100"/>
      </p:scale>
      <p:origin x="0" y="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05DD0A82-15A0-43A9-8F33-1B1BA004859C}" type="datetimeFigureOut">
              <a:rPr lang="fr-FR" smtClean="0"/>
              <a:t>20/12/2021</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626277D-F593-4C01-9E44-F05EB9B989EF}" type="slidenum">
              <a:rPr lang="fr-FR" smtClean="0"/>
              <a:t>‹N°›</a:t>
            </a:fld>
            <a:endParaRPr lang="fr-FR"/>
          </a:p>
        </p:txBody>
      </p:sp>
    </p:spTree>
    <p:extLst>
      <p:ext uri="{BB962C8B-B14F-4D97-AF65-F5344CB8AC3E}">
        <p14:creationId xmlns:p14="http://schemas.microsoft.com/office/powerpoint/2010/main" val="14636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3"/>
            <a:ext cx="2946400" cy="496809"/>
          </a:xfrm>
          <a:prstGeom prst="rect">
            <a:avLst/>
          </a:prstGeom>
        </p:spPr>
        <p:txBody>
          <a:bodyPr vert="horz" lIns="90690" tIns="45345" rIns="90690" bIns="45345" rtlCol="0"/>
          <a:lstStyle>
            <a:lvl1pPr algn="l">
              <a:defRPr sz="1200"/>
            </a:lvl1pPr>
          </a:lstStyle>
          <a:p>
            <a:endParaRPr lang="fr-FR"/>
          </a:p>
        </p:txBody>
      </p:sp>
      <p:sp>
        <p:nvSpPr>
          <p:cNvPr id="3" name="Espace réservé de la date 2"/>
          <p:cNvSpPr>
            <a:spLocks noGrp="1"/>
          </p:cNvSpPr>
          <p:nvPr>
            <p:ph type="dt" idx="1"/>
          </p:nvPr>
        </p:nvSpPr>
        <p:spPr>
          <a:xfrm>
            <a:off x="3849691" y="3"/>
            <a:ext cx="2946400" cy="496809"/>
          </a:xfrm>
          <a:prstGeom prst="rect">
            <a:avLst/>
          </a:prstGeom>
        </p:spPr>
        <p:txBody>
          <a:bodyPr vert="horz" lIns="90690" tIns="45345" rIns="90690" bIns="45345" rtlCol="0"/>
          <a:lstStyle>
            <a:lvl1pPr algn="r">
              <a:defRPr sz="1200"/>
            </a:lvl1pPr>
          </a:lstStyle>
          <a:p>
            <a:fld id="{37FC07EC-B975-4797-8CEE-4DDA568DA76F}" type="datetimeFigureOut">
              <a:rPr lang="fr-FR" smtClean="0"/>
              <a:t>20/12/2021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90" tIns="45345" rIns="90690" bIns="45345" rtlCol="0" anchor="ctr"/>
          <a:lstStyle/>
          <a:p>
            <a:endParaRPr lang="fr-FR"/>
          </a:p>
        </p:txBody>
      </p:sp>
      <p:sp>
        <p:nvSpPr>
          <p:cNvPr id="5" name="Espace réservé des commentaires 4"/>
          <p:cNvSpPr>
            <a:spLocks noGrp="1"/>
          </p:cNvSpPr>
          <p:nvPr>
            <p:ph type="body" sz="quarter" idx="3"/>
          </p:nvPr>
        </p:nvSpPr>
        <p:spPr>
          <a:xfrm>
            <a:off x="679456" y="4715713"/>
            <a:ext cx="5438775" cy="4466511"/>
          </a:xfrm>
          <a:prstGeom prst="rect">
            <a:avLst/>
          </a:prstGeom>
        </p:spPr>
        <p:txBody>
          <a:bodyPr vert="horz" lIns="90690" tIns="45345" rIns="90690" bIns="4534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3" y="9428245"/>
            <a:ext cx="2946400" cy="496809"/>
          </a:xfrm>
          <a:prstGeom prst="rect">
            <a:avLst/>
          </a:prstGeom>
        </p:spPr>
        <p:txBody>
          <a:bodyPr vert="horz" lIns="90690" tIns="45345" rIns="90690" bIns="4534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91" y="9428245"/>
            <a:ext cx="2946400" cy="496809"/>
          </a:xfrm>
          <a:prstGeom prst="rect">
            <a:avLst/>
          </a:prstGeom>
        </p:spPr>
        <p:txBody>
          <a:bodyPr vert="horz" lIns="90690" tIns="45345" rIns="90690" bIns="45345" rtlCol="0" anchor="b"/>
          <a:lstStyle>
            <a:lvl1pPr algn="r">
              <a:defRPr sz="1200"/>
            </a:lvl1pPr>
          </a:lstStyle>
          <a:p>
            <a:fld id="{69358ABD-4AA2-4B39-8BF8-6FA08327DC8A}" type="slidenum">
              <a:rPr lang="fr-FR" smtClean="0"/>
              <a:t>‹N°›</a:t>
            </a:fld>
            <a:endParaRPr lang="fr-FR"/>
          </a:p>
        </p:txBody>
      </p:sp>
    </p:spTree>
    <p:extLst>
      <p:ext uri="{BB962C8B-B14F-4D97-AF65-F5344CB8AC3E}">
        <p14:creationId xmlns:p14="http://schemas.microsoft.com/office/powerpoint/2010/main" val="1819215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a:t>
            </a:fld>
            <a:endParaRPr lang="fr-FR"/>
          </a:p>
        </p:txBody>
      </p:sp>
    </p:spTree>
    <p:extLst>
      <p:ext uri="{BB962C8B-B14F-4D97-AF65-F5344CB8AC3E}">
        <p14:creationId xmlns:p14="http://schemas.microsoft.com/office/powerpoint/2010/main" val="2423862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10</a:t>
            </a:fld>
            <a:endParaRPr lang="fr-FR"/>
          </a:p>
        </p:txBody>
      </p:sp>
    </p:spTree>
    <p:extLst>
      <p:ext uri="{BB962C8B-B14F-4D97-AF65-F5344CB8AC3E}">
        <p14:creationId xmlns:p14="http://schemas.microsoft.com/office/powerpoint/2010/main" val="67120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11</a:t>
            </a:fld>
            <a:endParaRPr lang="fr-FR"/>
          </a:p>
        </p:txBody>
      </p:sp>
    </p:spTree>
    <p:extLst>
      <p:ext uri="{BB962C8B-B14F-4D97-AF65-F5344CB8AC3E}">
        <p14:creationId xmlns:p14="http://schemas.microsoft.com/office/powerpoint/2010/main" val="397892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12</a:t>
            </a:fld>
            <a:endParaRPr lang="fr-FR"/>
          </a:p>
        </p:txBody>
      </p:sp>
    </p:spTree>
    <p:extLst>
      <p:ext uri="{BB962C8B-B14F-4D97-AF65-F5344CB8AC3E}">
        <p14:creationId xmlns:p14="http://schemas.microsoft.com/office/powerpoint/2010/main" val="331121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6C85015-8B31-4839-978D-6282C4D609FE}" type="slidenum">
              <a:rPr lang="fr-FR" smtClean="0"/>
              <a:pPr>
                <a:defRPr/>
              </a:pPr>
              <a:t>13</a:t>
            </a:fld>
            <a:endParaRPr lang="fr-FR"/>
          </a:p>
        </p:txBody>
      </p:sp>
    </p:spTree>
    <p:extLst>
      <p:ext uri="{BB962C8B-B14F-4D97-AF65-F5344CB8AC3E}">
        <p14:creationId xmlns:p14="http://schemas.microsoft.com/office/powerpoint/2010/main" val="3404301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6C85015-8B31-4839-978D-6282C4D609FE}" type="slidenum">
              <a:rPr lang="fr-FR" smtClean="0"/>
              <a:pPr>
                <a:defRPr/>
              </a:pPr>
              <a:t>14</a:t>
            </a:fld>
            <a:endParaRPr lang="fr-FR"/>
          </a:p>
        </p:txBody>
      </p:sp>
    </p:spTree>
    <p:extLst>
      <p:ext uri="{BB962C8B-B14F-4D97-AF65-F5344CB8AC3E}">
        <p14:creationId xmlns:p14="http://schemas.microsoft.com/office/powerpoint/2010/main" val="340430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E6C85015-8B31-4839-978D-6282C4D609FE}" type="slidenum">
              <a:rPr lang="fr-FR" smtClean="0"/>
              <a:pPr>
                <a:defRPr/>
              </a:pPr>
              <a:t>15</a:t>
            </a:fld>
            <a:endParaRPr lang="fr-FR"/>
          </a:p>
        </p:txBody>
      </p:sp>
    </p:spTree>
    <p:extLst>
      <p:ext uri="{BB962C8B-B14F-4D97-AF65-F5344CB8AC3E}">
        <p14:creationId xmlns:p14="http://schemas.microsoft.com/office/powerpoint/2010/main" val="340430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16</a:t>
            </a:fld>
            <a:endParaRPr lang="fr-FR"/>
          </a:p>
        </p:txBody>
      </p:sp>
    </p:spTree>
    <p:extLst>
      <p:ext uri="{BB962C8B-B14F-4D97-AF65-F5344CB8AC3E}">
        <p14:creationId xmlns:p14="http://schemas.microsoft.com/office/powerpoint/2010/main" val="1459962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17</a:t>
            </a:fld>
            <a:endParaRPr lang="fr-FR"/>
          </a:p>
        </p:txBody>
      </p:sp>
    </p:spTree>
    <p:extLst>
      <p:ext uri="{BB962C8B-B14F-4D97-AF65-F5344CB8AC3E}">
        <p14:creationId xmlns:p14="http://schemas.microsoft.com/office/powerpoint/2010/main" val="3690982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18</a:t>
            </a:fld>
            <a:endParaRPr lang="fr-FR"/>
          </a:p>
        </p:txBody>
      </p:sp>
    </p:spTree>
    <p:extLst>
      <p:ext uri="{BB962C8B-B14F-4D97-AF65-F5344CB8AC3E}">
        <p14:creationId xmlns:p14="http://schemas.microsoft.com/office/powerpoint/2010/main" val="1193759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19</a:t>
            </a:fld>
            <a:endParaRPr lang="fr-FR"/>
          </a:p>
        </p:txBody>
      </p:sp>
    </p:spTree>
    <p:extLst>
      <p:ext uri="{BB962C8B-B14F-4D97-AF65-F5344CB8AC3E}">
        <p14:creationId xmlns:p14="http://schemas.microsoft.com/office/powerpoint/2010/main" val="3690982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a:t>
            </a:fld>
            <a:endParaRPr lang="fr-FR"/>
          </a:p>
        </p:txBody>
      </p:sp>
    </p:spTree>
    <p:extLst>
      <p:ext uri="{BB962C8B-B14F-4D97-AF65-F5344CB8AC3E}">
        <p14:creationId xmlns:p14="http://schemas.microsoft.com/office/powerpoint/2010/main" val="72070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i="1"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20</a:t>
            </a:fld>
            <a:endParaRPr lang="fr-FR"/>
          </a:p>
        </p:txBody>
      </p:sp>
    </p:spTree>
    <p:extLst>
      <p:ext uri="{BB962C8B-B14F-4D97-AF65-F5344CB8AC3E}">
        <p14:creationId xmlns:p14="http://schemas.microsoft.com/office/powerpoint/2010/main" val="2250865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900"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21</a:t>
            </a:fld>
            <a:endParaRPr lang="fr-FR"/>
          </a:p>
        </p:txBody>
      </p:sp>
    </p:spTree>
    <p:extLst>
      <p:ext uri="{BB962C8B-B14F-4D97-AF65-F5344CB8AC3E}">
        <p14:creationId xmlns:p14="http://schemas.microsoft.com/office/powerpoint/2010/main" val="3690982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22</a:t>
            </a:fld>
            <a:endParaRPr lang="fr-FR"/>
          </a:p>
        </p:txBody>
      </p:sp>
    </p:spTree>
    <p:extLst>
      <p:ext uri="{BB962C8B-B14F-4D97-AF65-F5344CB8AC3E}">
        <p14:creationId xmlns:p14="http://schemas.microsoft.com/office/powerpoint/2010/main" val="2265779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23</a:t>
            </a:fld>
            <a:endParaRPr lang="fr-FR"/>
          </a:p>
        </p:txBody>
      </p:sp>
    </p:spTree>
    <p:extLst>
      <p:ext uri="{BB962C8B-B14F-4D97-AF65-F5344CB8AC3E}">
        <p14:creationId xmlns:p14="http://schemas.microsoft.com/office/powerpoint/2010/main" val="1567336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24</a:t>
            </a:fld>
            <a:endParaRPr lang="fr-FR"/>
          </a:p>
        </p:txBody>
      </p:sp>
    </p:spTree>
    <p:extLst>
      <p:ext uri="{BB962C8B-B14F-4D97-AF65-F5344CB8AC3E}">
        <p14:creationId xmlns:p14="http://schemas.microsoft.com/office/powerpoint/2010/main" val="159719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25</a:t>
            </a:fld>
            <a:endParaRPr lang="fr-FR"/>
          </a:p>
        </p:txBody>
      </p:sp>
    </p:spTree>
    <p:extLst>
      <p:ext uri="{BB962C8B-B14F-4D97-AF65-F5344CB8AC3E}">
        <p14:creationId xmlns:p14="http://schemas.microsoft.com/office/powerpoint/2010/main" val="4025182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26</a:t>
            </a:fld>
            <a:endParaRPr lang="fr-FR"/>
          </a:p>
        </p:txBody>
      </p:sp>
    </p:spTree>
    <p:extLst>
      <p:ext uri="{BB962C8B-B14F-4D97-AF65-F5344CB8AC3E}">
        <p14:creationId xmlns:p14="http://schemas.microsoft.com/office/powerpoint/2010/main" val="4064785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27</a:t>
            </a:fld>
            <a:endParaRPr lang="fr-FR"/>
          </a:p>
        </p:txBody>
      </p:sp>
    </p:spTree>
    <p:extLst>
      <p:ext uri="{BB962C8B-B14F-4D97-AF65-F5344CB8AC3E}">
        <p14:creationId xmlns:p14="http://schemas.microsoft.com/office/powerpoint/2010/main" val="2733255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28</a:t>
            </a:fld>
            <a:endParaRPr lang="fr-FR"/>
          </a:p>
        </p:txBody>
      </p:sp>
    </p:spTree>
    <p:extLst>
      <p:ext uri="{BB962C8B-B14F-4D97-AF65-F5344CB8AC3E}">
        <p14:creationId xmlns:p14="http://schemas.microsoft.com/office/powerpoint/2010/main" val="25495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29</a:t>
            </a:fld>
            <a:endParaRPr lang="fr-FR"/>
          </a:p>
        </p:txBody>
      </p:sp>
    </p:spTree>
    <p:extLst>
      <p:ext uri="{BB962C8B-B14F-4D97-AF65-F5344CB8AC3E}">
        <p14:creationId xmlns:p14="http://schemas.microsoft.com/office/powerpoint/2010/main" val="317153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3</a:t>
            </a:fld>
            <a:endParaRPr lang="fr-FR"/>
          </a:p>
        </p:txBody>
      </p:sp>
    </p:spTree>
    <p:extLst>
      <p:ext uri="{BB962C8B-B14F-4D97-AF65-F5344CB8AC3E}">
        <p14:creationId xmlns:p14="http://schemas.microsoft.com/office/powerpoint/2010/main" val="324966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30</a:t>
            </a:fld>
            <a:endParaRPr lang="fr-FR"/>
          </a:p>
        </p:txBody>
      </p:sp>
    </p:spTree>
    <p:extLst>
      <p:ext uri="{BB962C8B-B14F-4D97-AF65-F5344CB8AC3E}">
        <p14:creationId xmlns:p14="http://schemas.microsoft.com/office/powerpoint/2010/main" val="534623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31</a:t>
            </a:fld>
            <a:endParaRPr lang="fr-FR"/>
          </a:p>
        </p:txBody>
      </p:sp>
    </p:spTree>
    <p:extLst>
      <p:ext uri="{BB962C8B-B14F-4D97-AF65-F5344CB8AC3E}">
        <p14:creationId xmlns:p14="http://schemas.microsoft.com/office/powerpoint/2010/main" val="3823513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4</a:t>
            </a:fld>
            <a:endParaRPr lang="fr-FR"/>
          </a:p>
        </p:txBody>
      </p:sp>
    </p:spTree>
    <p:extLst>
      <p:ext uri="{BB962C8B-B14F-4D97-AF65-F5344CB8AC3E}">
        <p14:creationId xmlns:p14="http://schemas.microsoft.com/office/powerpoint/2010/main" val="595416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5</a:t>
            </a:fld>
            <a:endParaRPr lang="fr-FR"/>
          </a:p>
        </p:txBody>
      </p:sp>
    </p:spTree>
    <p:extLst>
      <p:ext uri="{BB962C8B-B14F-4D97-AF65-F5344CB8AC3E}">
        <p14:creationId xmlns:p14="http://schemas.microsoft.com/office/powerpoint/2010/main" val="80717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6</a:t>
            </a:fld>
            <a:endParaRPr lang="fr-FR"/>
          </a:p>
        </p:txBody>
      </p:sp>
    </p:spTree>
    <p:extLst>
      <p:ext uri="{BB962C8B-B14F-4D97-AF65-F5344CB8AC3E}">
        <p14:creationId xmlns:p14="http://schemas.microsoft.com/office/powerpoint/2010/main" val="1948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7</a:t>
            </a:fld>
            <a:endParaRPr lang="fr-FR"/>
          </a:p>
        </p:txBody>
      </p:sp>
    </p:spTree>
    <p:extLst>
      <p:ext uri="{BB962C8B-B14F-4D97-AF65-F5344CB8AC3E}">
        <p14:creationId xmlns:p14="http://schemas.microsoft.com/office/powerpoint/2010/main" val="132151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8</a:t>
            </a:fld>
            <a:endParaRPr lang="fr-FR"/>
          </a:p>
        </p:txBody>
      </p:sp>
    </p:spTree>
    <p:extLst>
      <p:ext uri="{BB962C8B-B14F-4D97-AF65-F5344CB8AC3E}">
        <p14:creationId xmlns:p14="http://schemas.microsoft.com/office/powerpoint/2010/main" val="205573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9358ABD-4AA2-4B39-8BF8-6FA08327DC8A}" type="slidenum">
              <a:rPr lang="fr-FR" smtClean="0"/>
              <a:t>9</a:t>
            </a:fld>
            <a:endParaRPr lang="fr-FR"/>
          </a:p>
        </p:txBody>
      </p:sp>
    </p:spTree>
    <p:extLst>
      <p:ext uri="{BB962C8B-B14F-4D97-AF65-F5344CB8AC3E}">
        <p14:creationId xmlns:p14="http://schemas.microsoft.com/office/powerpoint/2010/main" val="4270959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9" name="Image 8" descr="diapo-titre-0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Espace réservé du texte 10"/>
          <p:cNvSpPr>
            <a:spLocks noGrp="1"/>
          </p:cNvSpPr>
          <p:nvPr>
            <p:ph type="body" sz="quarter" idx="10" hasCustomPrompt="1"/>
          </p:nvPr>
        </p:nvSpPr>
        <p:spPr>
          <a:xfrm>
            <a:off x="425824" y="2839384"/>
            <a:ext cx="8329705" cy="731557"/>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4000" b="1" baseline="0">
                <a:solidFill>
                  <a:srgbClr val="83244E"/>
                </a:solidFill>
              </a:defRPr>
            </a:lvl1pPr>
          </a:lstStyle>
          <a:p>
            <a:pPr lvl="0"/>
            <a:r>
              <a:rPr lang="fr-FR" dirty="0" smtClean="0"/>
              <a:t>Titre du document</a:t>
            </a:r>
          </a:p>
        </p:txBody>
      </p:sp>
      <p:sp>
        <p:nvSpPr>
          <p:cNvPr id="14" name="Espace réservé du texte 10"/>
          <p:cNvSpPr>
            <a:spLocks noGrp="1"/>
          </p:cNvSpPr>
          <p:nvPr>
            <p:ph type="body" sz="quarter" idx="11" hasCustomPrompt="1"/>
          </p:nvPr>
        </p:nvSpPr>
        <p:spPr>
          <a:xfrm>
            <a:off x="425824" y="3570941"/>
            <a:ext cx="8329705" cy="731557"/>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b="1" baseline="0"/>
            </a:lvl1pPr>
          </a:lstStyle>
          <a:p>
            <a:pPr lvl="0"/>
            <a:r>
              <a:rPr lang="fr-FR" dirty="0" smtClean="0"/>
              <a:t>Sous-titre 1</a:t>
            </a:r>
          </a:p>
        </p:txBody>
      </p:sp>
      <p:sp>
        <p:nvSpPr>
          <p:cNvPr id="15" name="Espace réservé du texte 10"/>
          <p:cNvSpPr>
            <a:spLocks noGrp="1"/>
          </p:cNvSpPr>
          <p:nvPr>
            <p:ph type="body" sz="quarter" idx="12" hasCustomPrompt="1"/>
          </p:nvPr>
        </p:nvSpPr>
        <p:spPr>
          <a:xfrm>
            <a:off x="425824" y="4302498"/>
            <a:ext cx="8329705" cy="731557"/>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lvl1pPr>
          </a:lstStyle>
          <a:p>
            <a:pPr lvl="0"/>
            <a:r>
              <a:rPr lang="fr-FR" dirty="0" smtClean="0"/>
              <a:t>Sous-titre 2</a:t>
            </a:r>
          </a:p>
        </p:txBody>
      </p:sp>
      <p:sp>
        <p:nvSpPr>
          <p:cNvPr id="16" name="Espace réservé du texte 8"/>
          <p:cNvSpPr>
            <a:spLocks noGrp="1"/>
          </p:cNvSpPr>
          <p:nvPr>
            <p:ph type="body" sz="quarter" idx="13" hasCustomPrompt="1"/>
          </p:nvPr>
        </p:nvSpPr>
        <p:spPr>
          <a:xfrm>
            <a:off x="171823" y="6098000"/>
            <a:ext cx="3460530" cy="288935"/>
          </a:xfrm>
          <a:prstGeom prst="rect">
            <a:avLst/>
          </a:prstGeom>
          <a:noFill/>
        </p:spPr>
        <p:txBody>
          <a:bodyPr vert="horz"/>
          <a:lstStyle>
            <a:lvl1pPr marL="0" indent="0" algn="l">
              <a:buNone/>
              <a:defRPr sz="1400">
                <a:solidFill>
                  <a:srgbClr val="83244E"/>
                </a:solidFill>
              </a:defRPr>
            </a:lvl1pPr>
          </a:lstStyle>
          <a:p>
            <a:pPr lvl="0"/>
            <a:r>
              <a:rPr lang="fr-FR" dirty="0" smtClean="0"/>
              <a:t>Date</a:t>
            </a:r>
            <a:endParaRPr lang="fr-FR" dirty="0"/>
          </a:p>
        </p:txBody>
      </p:sp>
      <p:sp>
        <p:nvSpPr>
          <p:cNvPr id="17" name="Espace réservé du texte 13"/>
          <p:cNvSpPr>
            <a:spLocks noGrp="1"/>
          </p:cNvSpPr>
          <p:nvPr>
            <p:ph type="body" sz="quarter" idx="15" hasCustomPrompt="1"/>
          </p:nvPr>
        </p:nvSpPr>
        <p:spPr>
          <a:xfrm>
            <a:off x="172132" y="6386935"/>
            <a:ext cx="3460750" cy="303101"/>
          </a:xfrm>
          <a:prstGeom prst="rect">
            <a:avLst/>
          </a:prstGeom>
        </p:spPr>
        <p:txBody>
          <a:bodyPr vert="horz"/>
          <a:lstStyle>
            <a:lvl1pPr marL="0" indent="0" algn="l">
              <a:buNone/>
              <a:defRPr sz="1200">
                <a:solidFill>
                  <a:srgbClr val="83244E"/>
                </a:solidFill>
              </a:defRPr>
            </a:lvl1pPr>
          </a:lstStyle>
          <a:p>
            <a:pPr lvl="0"/>
            <a:r>
              <a:rPr lang="fr-FR" dirty="0" smtClean="0"/>
              <a:t>Date de MAJ</a:t>
            </a:r>
            <a:endParaRPr lang="fr-FR" dirty="0"/>
          </a:p>
        </p:txBody>
      </p:sp>
    </p:spTree>
    <p:extLst>
      <p:ext uri="{BB962C8B-B14F-4D97-AF65-F5344CB8AC3E}">
        <p14:creationId xmlns:p14="http://schemas.microsoft.com/office/powerpoint/2010/main" val="231922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5" name="Espace réservé du texte 4"/>
          <p:cNvSpPr>
            <a:spLocks noGrp="1"/>
          </p:cNvSpPr>
          <p:nvPr>
            <p:ph type="body" sz="quarter" idx="10" hasCustomPrompt="1"/>
          </p:nvPr>
        </p:nvSpPr>
        <p:spPr>
          <a:xfrm>
            <a:off x="614370" y="4191434"/>
            <a:ext cx="8148101" cy="2239529"/>
          </a:xfrm>
          <a:prstGeom prst="rect">
            <a:avLst/>
          </a:prstGeom>
        </p:spPr>
        <p:txBody>
          <a:bodyPr vert="horz"/>
          <a:lstStyle>
            <a:lvl1pPr marL="0" indent="0">
              <a:buFont typeface="+mj-lt"/>
              <a:buNone/>
              <a:defRPr sz="2000" baseline="0">
                <a:solidFill>
                  <a:schemeClr val="tx1"/>
                </a:solidFill>
              </a:defRPr>
            </a:lvl1pPr>
          </a:lstStyle>
          <a:p>
            <a:pPr lvl="0"/>
            <a:r>
              <a:rPr lang="fr-FR" dirty="0" smtClean="0"/>
              <a:t>Cliquez pour créer du texte courant</a:t>
            </a:r>
            <a:endParaRPr lang="fr-FR" dirty="0"/>
          </a:p>
        </p:txBody>
      </p:sp>
      <p:sp>
        <p:nvSpPr>
          <p:cNvPr id="8" name="Titre 1"/>
          <p:cNvSpPr>
            <a:spLocks noGrp="1"/>
          </p:cNvSpPr>
          <p:nvPr>
            <p:ph type="ctrTitle" hasCustomPrompt="1"/>
          </p:nvPr>
        </p:nvSpPr>
        <p:spPr>
          <a:xfrm>
            <a:off x="296333" y="1797736"/>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
        <p:nvSpPr>
          <p:cNvPr id="9" name="Espace réservé du texte 10"/>
          <p:cNvSpPr>
            <a:spLocks noGrp="1"/>
          </p:cNvSpPr>
          <p:nvPr>
            <p:ph type="body" sz="quarter" idx="14" hasCustomPrompt="1"/>
          </p:nvPr>
        </p:nvSpPr>
        <p:spPr>
          <a:xfrm>
            <a:off x="296863" y="3441373"/>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0" name="Espace réservé du texte 4"/>
          <p:cNvSpPr>
            <a:spLocks noGrp="1"/>
          </p:cNvSpPr>
          <p:nvPr>
            <p:ph type="body" sz="quarter" idx="16" hasCustomPrompt="1"/>
          </p:nvPr>
        </p:nvSpPr>
        <p:spPr>
          <a:xfrm>
            <a:off x="296863" y="2609195"/>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Tree>
    <p:extLst>
      <p:ext uri="{BB962C8B-B14F-4D97-AF65-F5344CB8AC3E}">
        <p14:creationId xmlns:p14="http://schemas.microsoft.com/office/powerpoint/2010/main" val="389119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8" name="Espace réservé du tableau 7"/>
          <p:cNvSpPr>
            <a:spLocks noGrp="1"/>
          </p:cNvSpPr>
          <p:nvPr>
            <p:ph type="tbl" sz="quarter" idx="10"/>
          </p:nvPr>
        </p:nvSpPr>
        <p:spPr>
          <a:xfrm>
            <a:off x="296863" y="2701925"/>
            <a:ext cx="8466137" cy="3697288"/>
          </a:xfrm>
          <a:prstGeom prst="rect">
            <a:avLst/>
          </a:prstGeom>
        </p:spPr>
        <p:txBody>
          <a:bodyPr vert="horz"/>
          <a:lstStyle/>
          <a:p>
            <a:endParaRPr lang="fr-FR"/>
          </a:p>
        </p:txBody>
      </p:sp>
      <p:sp>
        <p:nvSpPr>
          <p:cNvPr id="4"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Tree>
    <p:extLst>
      <p:ext uri="{BB962C8B-B14F-4D97-AF65-F5344CB8AC3E}">
        <p14:creationId xmlns:p14="http://schemas.microsoft.com/office/powerpoint/2010/main" val="158577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245225"/>
            <a:ext cx="2133600" cy="476250"/>
          </a:xfrm>
          <a:prstGeom prst="rect">
            <a:avLst/>
          </a:prstGeom>
        </p:spPr>
        <p:txBody>
          <a:bodyPr/>
          <a:lstStyle>
            <a:lvl1pPr>
              <a:defRPr/>
            </a:lvl1pPr>
          </a:lstStyle>
          <a:p>
            <a:endParaRPr lang="fr-FR" altLang="fr-FR"/>
          </a:p>
        </p:txBody>
      </p:sp>
      <p:sp>
        <p:nvSpPr>
          <p:cNvPr id="5" name="Espace réservé du pied de page 4"/>
          <p:cNvSpPr>
            <a:spLocks noGrp="1"/>
          </p:cNvSpPr>
          <p:nvPr>
            <p:ph type="ftr" sz="quarter" idx="11"/>
          </p:nvPr>
        </p:nvSpPr>
        <p:spPr>
          <a:xfrm>
            <a:off x="5795963" y="0"/>
            <a:ext cx="2895600" cy="260350"/>
          </a:xfrm>
          <a:prstGeom prst="rect">
            <a:avLst/>
          </a:prstGeom>
        </p:spPr>
        <p:txBody>
          <a:bodyPr/>
          <a:lstStyle>
            <a:lvl1pPr>
              <a:defRPr/>
            </a:lvl1pPr>
          </a:lstStyle>
          <a:p>
            <a:r>
              <a:rPr lang="fr-FR" altLang="fr-FR"/>
              <a:t>Philippe CRUARD</a:t>
            </a:r>
          </a:p>
        </p:txBody>
      </p:sp>
    </p:spTree>
    <p:extLst>
      <p:ext uri="{BB962C8B-B14F-4D97-AF65-F5344CB8AC3E}">
        <p14:creationId xmlns:p14="http://schemas.microsoft.com/office/powerpoint/2010/main" val="1321912376"/>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43608" y="96011"/>
            <a:ext cx="7643192" cy="1042127"/>
          </a:xfrm>
          <a:prstGeom prst="rect">
            <a:avLst/>
          </a:prstGeom>
        </p:spPr>
        <p:txBody>
          <a:bodyPr>
            <a:noAutofit/>
          </a:bodyPr>
          <a:lstStyle>
            <a:lvl1pPr marL="361950" indent="0" algn="l">
              <a:defRPr sz="4400">
                <a:solidFill>
                  <a:srgbClr val="2FA4BB"/>
                </a:solidFill>
              </a:defRPr>
            </a:lvl1pPr>
          </a:lstStyle>
          <a:p>
            <a:r>
              <a:rPr lang="fr-FR" dirty="0"/>
              <a:t>Titre</a:t>
            </a:r>
          </a:p>
        </p:txBody>
      </p:sp>
    </p:spTree>
    <p:extLst>
      <p:ext uri="{BB962C8B-B14F-4D97-AF65-F5344CB8AC3E}">
        <p14:creationId xmlns:p14="http://schemas.microsoft.com/office/powerpoint/2010/main" val="21918609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a:t>
            </a:r>
            <a:endParaRPr lang="fr-FR" dirty="0"/>
          </a:p>
        </p:txBody>
      </p:sp>
      <p:sp>
        <p:nvSpPr>
          <p:cNvPr id="9" name="Espace réservé du texte 8"/>
          <p:cNvSpPr>
            <a:spLocks noGrp="1"/>
          </p:cNvSpPr>
          <p:nvPr>
            <p:ph type="body" sz="quarter" idx="13" hasCustomPrompt="1"/>
          </p:nvPr>
        </p:nvSpPr>
        <p:spPr>
          <a:xfrm>
            <a:off x="5301941" y="356129"/>
            <a:ext cx="3460530" cy="288935"/>
          </a:xfrm>
          <a:prstGeom prst="rect">
            <a:avLst/>
          </a:prstGeom>
          <a:solidFill>
            <a:srgbClr val="83244E">
              <a:alpha val="21000"/>
            </a:srgbClr>
          </a:solidFill>
        </p:spPr>
        <p:txBody>
          <a:bodyPr vert="horz"/>
          <a:lstStyle>
            <a:lvl1pPr marL="0" indent="0" algn="r">
              <a:buNone/>
              <a:defRPr sz="1400">
                <a:solidFill>
                  <a:srgbClr val="83244E"/>
                </a:solidFill>
              </a:defRPr>
            </a:lvl1pPr>
          </a:lstStyle>
          <a:p>
            <a:pPr lvl="0"/>
            <a:r>
              <a:rPr lang="fr-FR" dirty="0" smtClean="0"/>
              <a:t>Date</a:t>
            </a:r>
            <a:endParaRPr lang="fr-FR" dirty="0"/>
          </a:p>
        </p:txBody>
      </p:sp>
      <p:sp>
        <p:nvSpPr>
          <p:cNvPr id="11" name="Espace réservé du texte 10"/>
          <p:cNvSpPr>
            <a:spLocks noGrp="1"/>
          </p:cNvSpPr>
          <p:nvPr>
            <p:ph type="body" sz="quarter" idx="14" hasCustomPrompt="1"/>
          </p:nvPr>
        </p:nvSpPr>
        <p:spPr>
          <a:xfrm>
            <a:off x="296863" y="4259263"/>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4" name="Espace réservé du texte 13"/>
          <p:cNvSpPr>
            <a:spLocks noGrp="1"/>
          </p:cNvSpPr>
          <p:nvPr>
            <p:ph type="body" sz="quarter" idx="15" hasCustomPrompt="1"/>
          </p:nvPr>
        </p:nvSpPr>
        <p:spPr>
          <a:xfrm>
            <a:off x="5302250" y="645064"/>
            <a:ext cx="3460750" cy="303101"/>
          </a:xfrm>
          <a:prstGeom prst="rect">
            <a:avLst/>
          </a:prstGeom>
        </p:spPr>
        <p:txBody>
          <a:bodyPr vert="horz"/>
          <a:lstStyle>
            <a:lvl1pPr marL="0" indent="0" algn="r">
              <a:buNone/>
              <a:defRPr sz="1200">
                <a:solidFill>
                  <a:srgbClr val="83244E"/>
                </a:solidFill>
              </a:defRPr>
            </a:lvl1pPr>
          </a:lstStyle>
          <a:p>
            <a:pPr lvl="0"/>
            <a:r>
              <a:rPr lang="fr-FR" dirty="0" smtClean="0"/>
              <a:t>Date de MAJ</a:t>
            </a:r>
            <a:endParaRPr lang="fr-FR" dirty="0"/>
          </a:p>
        </p:txBody>
      </p:sp>
      <p:sp>
        <p:nvSpPr>
          <p:cNvPr id="5" name="Espace réservé du texte 4"/>
          <p:cNvSpPr>
            <a:spLocks noGrp="1"/>
          </p:cNvSpPr>
          <p:nvPr>
            <p:ph type="body" sz="quarter" idx="16" hasCustomPrompt="1"/>
          </p:nvPr>
        </p:nvSpPr>
        <p:spPr>
          <a:xfrm>
            <a:off x="296863" y="3033619"/>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
        <p:nvSpPr>
          <p:cNvPr id="7" name="Espace réservé du texte 13"/>
          <p:cNvSpPr>
            <a:spLocks noGrp="1"/>
          </p:cNvSpPr>
          <p:nvPr>
            <p:ph type="body" sz="quarter" idx="17" hasCustomPrompt="1"/>
          </p:nvPr>
        </p:nvSpPr>
        <p:spPr>
          <a:xfrm>
            <a:off x="5302250" y="955036"/>
            <a:ext cx="3460750" cy="303101"/>
          </a:xfrm>
          <a:prstGeom prst="rect">
            <a:avLst/>
          </a:prstGeom>
        </p:spPr>
        <p:txBody>
          <a:bodyPr vert="horz"/>
          <a:lstStyle>
            <a:lvl1pPr marL="0" indent="0" algn="r">
              <a:buNone/>
              <a:defRPr sz="1200">
                <a:solidFill>
                  <a:srgbClr val="83244E"/>
                </a:solidFill>
              </a:defRPr>
            </a:lvl1pPr>
          </a:lstStyle>
          <a:p>
            <a:pPr lvl="0"/>
            <a:r>
              <a:rPr lang="fr-FR" dirty="0" smtClean="0"/>
              <a:t>Type de réunion</a:t>
            </a:r>
            <a:endParaRPr lang="fr-FR" dirty="0"/>
          </a:p>
        </p:txBody>
      </p:sp>
    </p:spTree>
    <p:extLst>
      <p:ext uri="{BB962C8B-B14F-4D97-AF65-F5344CB8AC3E}">
        <p14:creationId xmlns:p14="http://schemas.microsoft.com/office/powerpoint/2010/main" val="32655540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
        <p:nvSpPr>
          <p:cNvPr id="12" name="Espace réservé du texte 10"/>
          <p:cNvSpPr>
            <a:spLocks noGrp="1"/>
          </p:cNvSpPr>
          <p:nvPr>
            <p:ph type="body" sz="quarter" idx="14" hasCustomPrompt="1"/>
          </p:nvPr>
        </p:nvSpPr>
        <p:spPr>
          <a:xfrm>
            <a:off x="296863" y="4259263"/>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3" name="Espace réservé du texte 4"/>
          <p:cNvSpPr>
            <a:spLocks noGrp="1"/>
          </p:cNvSpPr>
          <p:nvPr>
            <p:ph type="body" sz="quarter" idx="16" hasCustomPrompt="1"/>
          </p:nvPr>
        </p:nvSpPr>
        <p:spPr>
          <a:xfrm>
            <a:off x="296863" y="3033619"/>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Tree>
    <p:extLst>
      <p:ext uri="{BB962C8B-B14F-4D97-AF65-F5344CB8AC3E}">
        <p14:creationId xmlns:p14="http://schemas.microsoft.com/office/powerpoint/2010/main" val="193550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302391" y="2761678"/>
            <a:ext cx="4370055" cy="3666859"/>
          </a:xfrm>
          <a:prstGeom prst="rect">
            <a:avLst/>
          </a:prstGeom>
        </p:spPr>
        <p:txBody>
          <a:bodyPr/>
          <a:lstStyle>
            <a:lvl1pPr marL="342900" indent="-342900">
              <a:buSzPct val="100000"/>
              <a:buFontTx/>
              <a:buBlip>
                <a:blip r:embed="rId2"/>
              </a:buBlip>
              <a:defRPr sz="2600" b="1" baseline="0">
                <a:solidFill>
                  <a:schemeClr val="tx1"/>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4"/>
            <a:endParaRPr lang="fr-FR" dirty="0"/>
          </a:p>
        </p:txBody>
      </p:sp>
      <p:sp>
        <p:nvSpPr>
          <p:cNvPr id="4" name="Espace réservé du contenu 3"/>
          <p:cNvSpPr>
            <a:spLocks noGrp="1"/>
          </p:cNvSpPr>
          <p:nvPr>
            <p:ph sz="half" idx="2" hasCustomPrompt="1"/>
          </p:nvPr>
        </p:nvSpPr>
        <p:spPr>
          <a:xfrm>
            <a:off x="4493391" y="2761678"/>
            <a:ext cx="4370055" cy="3666859"/>
          </a:xfrm>
          <a:prstGeom prst="rect">
            <a:avLst/>
          </a:prstGeom>
        </p:spPr>
        <p:txBody>
          <a:bodyPr/>
          <a:lstStyle>
            <a:lvl1pPr marL="457200" indent="-457200">
              <a:buSzPct val="100000"/>
              <a:buFontTx/>
              <a:buBlip>
                <a:blip r:embed="rId3"/>
              </a:buBlip>
              <a:defRPr sz="2800" b="1">
                <a:solidFill>
                  <a:srgbClr val="000000"/>
                </a:solidFill>
              </a:defRPr>
            </a:lvl1pPr>
            <a:lvl2pPr marL="742950" indent="-285750">
              <a:buSzPct val="100000"/>
              <a:buFontTx/>
              <a:buBlip>
                <a:blip r:embed="rId3"/>
              </a:buBlip>
              <a:defRPr sz="2400">
                <a:solidFill>
                  <a:srgbClr val="000000"/>
                </a:solidFill>
              </a:defRPr>
            </a:lvl2pPr>
            <a:lvl3pPr marL="1143000" indent="-228600">
              <a:buSzPct val="100000"/>
              <a:buFontTx/>
              <a:buBlip>
                <a:blip r:embed="rId3"/>
              </a:buBlip>
              <a:defRPr sz="2000">
                <a:solidFill>
                  <a:srgbClr val="000000"/>
                </a:solidFill>
              </a:defRPr>
            </a:lvl3pPr>
            <a:lvl4pPr marL="1600200" indent="-228600">
              <a:buSzPct val="100000"/>
              <a:buFontTx/>
              <a:buBlip>
                <a:blip r:embed="rId3"/>
              </a:buBlip>
              <a:defRPr sz="1800">
                <a:solidFill>
                  <a:srgbClr val="000000"/>
                </a:solidFill>
              </a:defRPr>
            </a:lvl4pPr>
            <a:lvl5pPr marL="2057400" indent="-228600">
              <a:buSzPct val="100000"/>
              <a:buFontTx/>
              <a:buBlip>
                <a:blip r:embed="rId3"/>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0"/>
            <a:endParaRPr lang="fr-FR" dirty="0"/>
          </a:p>
        </p:txBody>
      </p:sp>
      <p:sp>
        <p:nvSpPr>
          <p:cNvPr id="6"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4"/>
              </a:buBlip>
              <a:defRPr sz="3600" b="1">
                <a:solidFill>
                  <a:srgbClr val="83244E"/>
                </a:solidFill>
              </a:defRPr>
            </a:lvl1pPr>
          </a:lstStyle>
          <a:p>
            <a:r>
              <a:rPr lang="fr-FR" dirty="0" smtClean="0"/>
              <a:t>Titre majeur</a:t>
            </a:r>
            <a:endParaRPr lang="fr-FR" dirty="0"/>
          </a:p>
        </p:txBody>
      </p:sp>
    </p:spTree>
    <p:extLst>
      <p:ext uri="{BB962C8B-B14F-4D97-AF65-F5344CB8AC3E}">
        <p14:creationId xmlns:p14="http://schemas.microsoft.com/office/powerpoint/2010/main" val="359583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15831" y="1864365"/>
            <a:ext cx="4304397" cy="639762"/>
          </a:xfrm>
          <a:prstGeom prst="rect">
            <a:avLst/>
          </a:prstGeom>
          <a:noFill/>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5" name="Espace réservé du texte 4"/>
          <p:cNvSpPr>
            <a:spLocks noGrp="1"/>
          </p:cNvSpPr>
          <p:nvPr>
            <p:ph type="body" sz="quarter" idx="3"/>
          </p:nvPr>
        </p:nvSpPr>
        <p:spPr>
          <a:xfrm>
            <a:off x="4503600" y="1864365"/>
            <a:ext cx="4359845" cy="639762"/>
          </a:xfrm>
          <a:prstGeom prst="rect">
            <a:avLst/>
          </a:prstGeom>
          <a:noFill/>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10" name="Espace réservé du contenu 2"/>
          <p:cNvSpPr>
            <a:spLocks noGrp="1"/>
          </p:cNvSpPr>
          <p:nvPr>
            <p:ph sz="half" idx="10" hasCustomPrompt="1"/>
          </p:nvPr>
        </p:nvSpPr>
        <p:spPr>
          <a:xfrm>
            <a:off x="302391" y="2761678"/>
            <a:ext cx="4370055" cy="3666859"/>
          </a:xfrm>
          <a:prstGeom prst="rect">
            <a:avLst/>
          </a:prstGeom>
        </p:spPr>
        <p:txBody>
          <a:bodyPr/>
          <a:lstStyle>
            <a:lvl1pPr marL="342900" indent="-342900">
              <a:buSzPct val="100000"/>
              <a:buFontTx/>
              <a:buBlip>
                <a:blip r:embed="rId2"/>
              </a:buBlip>
              <a:defRPr sz="2600" b="1" baseline="0">
                <a:solidFill>
                  <a:srgbClr val="000000"/>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contenu 3"/>
          <p:cNvSpPr>
            <a:spLocks noGrp="1"/>
          </p:cNvSpPr>
          <p:nvPr>
            <p:ph sz="half" idx="2" hasCustomPrompt="1"/>
          </p:nvPr>
        </p:nvSpPr>
        <p:spPr>
          <a:xfrm>
            <a:off x="4493391" y="2761678"/>
            <a:ext cx="4370055" cy="3666859"/>
          </a:xfrm>
          <a:prstGeom prst="rect">
            <a:avLst/>
          </a:prstGeom>
        </p:spPr>
        <p:txBody>
          <a:bodyPr/>
          <a:lstStyle>
            <a:lvl1pPr marL="457200" indent="-457200">
              <a:buSzPct val="100000"/>
              <a:buFontTx/>
              <a:buBlip>
                <a:blip r:embed="rId2"/>
              </a:buBlip>
              <a:defRPr sz="2800" b="1">
                <a:solidFill>
                  <a:srgbClr val="000000"/>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0"/>
            <a:endParaRPr lang="fr-FR" dirty="0"/>
          </a:p>
        </p:txBody>
      </p:sp>
    </p:spTree>
    <p:extLst>
      <p:ext uri="{BB962C8B-B14F-4D97-AF65-F5344CB8AC3E}">
        <p14:creationId xmlns:p14="http://schemas.microsoft.com/office/powerpoint/2010/main" val="97169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342963" y="2210687"/>
            <a:ext cx="3352940" cy="421979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9" name="Espace réservé du contenu 3"/>
          <p:cNvSpPr>
            <a:spLocks noGrp="1"/>
          </p:cNvSpPr>
          <p:nvPr>
            <p:ph sz="half" idx="10" hasCustomPrompt="1"/>
          </p:nvPr>
        </p:nvSpPr>
        <p:spPr>
          <a:xfrm>
            <a:off x="3747491" y="1807521"/>
            <a:ext cx="5102517" cy="4622956"/>
          </a:xfrm>
          <a:prstGeom prst="rect">
            <a:avLst/>
          </a:prstGeom>
        </p:spPr>
        <p:txBody>
          <a:bodyPr/>
          <a:lstStyle>
            <a:lvl1pPr marL="457200" indent="-457200">
              <a:buSzPct val="100000"/>
              <a:buFontTx/>
              <a:buBlip>
                <a:blip r:embed="rId2"/>
              </a:buBlip>
              <a:defRPr sz="2800" b="1">
                <a:solidFill>
                  <a:srgbClr val="000000"/>
                </a:solidFill>
              </a:defRPr>
            </a:lvl1pPr>
            <a:lvl2pPr marL="742950" indent="-285750">
              <a:buSzPct val="100000"/>
              <a:buFontTx/>
              <a:buBlip>
                <a:blip r:embed="rId2"/>
              </a:buBlip>
              <a:defRPr sz="2400">
                <a:solidFill>
                  <a:srgbClr val="000000"/>
                </a:solidFill>
              </a:defRPr>
            </a:lvl2pPr>
            <a:lvl3pPr marL="1143000" indent="-228600">
              <a:buSzPct val="100000"/>
              <a:buFontTx/>
              <a:buBlip>
                <a:blip r:embed="rId2"/>
              </a:buBlip>
              <a:defRPr sz="2000">
                <a:solidFill>
                  <a:srgbClr val="000000"/>
                </a:solidFill>
              </a:defRPr>
            </a:lvl3pPr>
            <a:lvl4pPr marL="1600200" indent="-228600">
              <a:buSzPct val="100000"/>
              <a:buFontTx/>
              <a:buBlip>
                <a:blip r:embed="rId2"/>
              </a:buBlip>
              <a:defRPr sz="1800">
                <a:solidFill>
                  <a:srgbClr val="000000"/>
                </a:solidFill>
              </a:defRPr>
            </a:lvl4pPr>
            <a:lvl5pPr marL="2057400" indent="-228600">
              <a:buSzPct val="100000"/>
              <a:buFontTx/>
              <a:buBlip>
                <a:blip r:embed="rId2"/>
              </a:buBlip>
              <a:defRPr sz="1800">
                <a:solidFill>
                  <a:srgbClr val="000000"/>
                </a:solidFill>
              </a:defRPr>
            </a:lvl5pPr>
            <a:lvl6pPr>
              <a:defRPr sz="1800"/>
            </a:lvl6pPr>
            <a:lvl7pPr>
              <a:defRPr sz="1800"/>
            </a:lvl7pPr>
            <a:lvl8pPr>
              <a:defRPr sz="1800"/>
            </a:lvl8pPr>
            <a:lvl9pPr>
              <a:defRPr sz="1800"/>
            </a:lvl9pPr>
          </a:lstStyle>
          <a:p>
            <a:pPr lvl="0"/>
            <a:r>
              <a:rPr lang="fr-FR" dirty="0" smtClean="0"/>
              <a:t>Premier niveau</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0"/>
            <a:endParaRPr lang="fr-FR" dirty="0"/>
          </a:p>
        </p:txBody>
      </p:sp>
    </p:spTree>
    <p:extLst>
      <p:ext uri="{BB962C8B-B14F-4D97-AF65-F5344CB8AC3E}">
        <p14:creationId xmlns:p14="http://schemas.microsoft.com/office/powerpoint/2010/main" val="4042556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307207" y="2215439"/>
            <a:ext cx="4720499" cy="416444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5244353" y="2215439"/>
            <a:ext cx="3551896" cy="416444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Espace réservé du texte 10"/>
          <p:cNvSpPr>
            <a:spLocks noGrp="1"/>
          </p:cNvSpPr>
          <p:nvPr>
            <p:ph type="body" sz="quarter" idx="14" hasCustomPrompt="1"/>
          </p:nvPr>
        </p:nvSpPr>
        <p:spPr>
          <a:xfrm>
            <a:off x="296863" y="1596652"/>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Tree>
    <p:extLst>
      <p:ext uri="{BB962C8B-B14F-4D97-AF65-F5344CB8AC3E}">
        <p14:creationId xmlns:p14="http://schemas.microsoft.com/office/powerpoint/2010/main" val="3270747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Espace réservé pour une image  2"/>
          <p:cNvSpPr>
            <a:spLocks noGrp="1"/>
          </p:cNvSpPr>
          <p:nvPr>
            <p:ph type="pic" idx="1"/>
          </p:nvPr>
        </p:nvSpPr>
        <p:spPr>
          <a:xfrm>
            <a:off x="307207" y="3991247"/>
            <a:ext cx="4242114" cy="17426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5" name="Espace réservé du texte 3"/>
          <p:cNvSpPr>
            <a:spLocks noGrp="1"/>
          </p:cNvSpPr>
          <p:nvPr>
            <p:ph type="body" sz="half" idx="2"/>
          </p:nvPr>
        </p:nvSpPr>
        <p:spPr>
          <a:xfrm>
            <a:off x="307207" y="5871986"/>
            <a:ext cx="8489042" cy="61965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6" name="Espace réservé pour une image  2"/>
          <p:cNvSpPr>
            <a:spLocks noGrp="1"/>
          </p:cNvSpPr>
          <p:nvPr>
            <p:ph type="pic" idx="10"/>
          </p:nvPr>
        </p:nvSpPr>
        <p:spPr>
          <a:xfrm>
            <a:off x="4554135" y="3991247"/>
            <a:ext cx="4242114" cy="174260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0" name="Titre 1"/>
          <p:cNvSpPr>
            <a:spLocks noGrp="1"/>
          </p:cNvSpPr>
          <p:nvPr>
            <p:ph type="ctrTitle" hasCustomPrompt="1"/>
          </p:nvPr>
        </p:nvSpPr>
        <p:spPr>
          <a:xfrm>
            <a:off x="296333" y="1817159"/>
            <a:ext cx="8466138" cy="748242"/>
          </a:xfrm>
          <a:prstGeom prst="rect">
            <a:avLst/>
          </a:prstGeom>
        </p:spPr>
        <p:txBody>
          <a:bodyPr/>
          <a:lstStyle>
            <a:lvl1pPr marL="571500" indent="-571500" algn="l">
              <a:buSzPct val="100000"/>
              <a:buFontTx/>
              <a:buBlip>
                <a:blip r:embed="rId2"/>
              </a:buBlip>
              <a:defRPr sz="3600" b="1">
                <a:solidFill>
                  <a:srgbClr val="83244E"/>
                </a:solidFill>
              </a:defRPr>
            </a:lvl1pPr>
          </a:lstStyle>
          <a:p>
            <a:r>
              <a:rPr lang="fr-FR" dirty="0" smtClean="0"/>
              <a:t>Titre majeur</a:t>
            </a:r>
            <a:endParaRPr lang="fr-FR" dirty="0"/>
          </a:p>
        </p:txBody>
      </p:sp>
      <p:sp>
        <p:nvSpPr>
          <p:cNvPr id="11" name="Espace réservé du texte 10"/>
          <p:cNvSpPr>
            <a:spLocks noGrp="1"/>
          </p:cNvSpPr>
          <p:nvPr>
            <p:ph type="body" sz="quarter" idx="14" hasCustomPrompt="1"/>
          </p:nvPr>
        </p:nvSpPr>
        <p:spPr>
          <a:xfrm>
            <a:off x="296863" y="3395384"/>
            <a:ext cx="8465608" cy="635000"/>
          </a:xfrm>
          <a:prstGeom prst="rect">
            <a:avLst/>
          </a:prstGeom>
        </p:spPr>
        <p:txBody>
          <a:bodyPr vert="horz"/>
          <a:lstStyle>
            <a:lvl1pPr marL="180000" indent="-457200">
              <a:buSzPct val="100000"/>
              <a:buFontTx/>
              <a:buBlip>
                <a:blip r:embed="rId2"/>
              </a:buBlip>
              <a:defRPr sz="2600" b="0" baseline="0">
                <a:solidFill>
                  <a:srgbClr val="000000"/>
                </a:solidFill>
              </a:defRPr>
            </a:lvl1pPr>
          </a:lstStyle>
          <a:p>
            <a:pPr lvl="0"/>
            <a:r>
              <a:rPr lang="fr-FR" dirty="0" smtClean="0"/>
              <a:t>Titre niveau 3</a:t>
            </a:r>
            <a:endParaRPr lang="fr-FR" dirty="0"/>
          </a:p>
        </p:txBody>
      </p:sp>
      <p:sp>
        <p:nvSpPr>
          <p:cNvPr id="12" name="Espace réservé du texte 4"/>
          <p:cNvSpPr>
            <a:spLocks noGrp="1"/>
          </p:cNvSpPr>
          <p:nvPr>
            <p:ph type="body" sz="quarter" idx="16" hasCustomPrompt="1"/>
          </p:nvPr>
        </p:nvSpPr>
        <p:spPr>
          <a:xfrm>
            <a:off x="296863" y="2588373"/>
            <a:ext cx="8466137" cy="798513"/>
          </a:xfrm>
          <a:prstGeom prst="rect">
            <a:avLst/>
          </a:prstGeom>
        </p:spPr>
        <p:txBody>
          <a:bodyPr vert="horz"/>
          <a:lstStyle>
            <a:lvl1pPr marL="457200" indent="-457200">
              <a:buFontTx/>
              <a:buBlip>
                <a:blip r:embed="rId2"/>
              </a:buBlip>
              <a:defRPr b="1" baseline="0">
                <a:solidFill>
                  <a:schemeClr val="tx1"/>
                </a:solidFill>
              </a:defRPr>
            </a:lvl1pPr>
          </a:lstStyle>
          <a:p>
            <a:pPr lvl="0"/>
            <a:r>
              <a:rPr lang="fr-FR" dirty="0" smtClean="0"/>
              <a:t>Titre niveau 1</a:t>
            </a:r>
            <a:endParaRPr lang="fr-FR" dirty="0"/>
          </a:p>
        </p:txBody>
      </p:sp>
    </p:spTree>
    <p:extLst>
      <p:ext uri="{BB962C8B-B14F-4D97-AF65-F5344CB8AC3E}">
        <p14:creationId xmlns:p14="http://schemas.microsoft.com/office/powerpoint/2010/main" val="326357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62940" y="6161559"/>
            <a:ext cx="5948083" cy="550748"/>
          </a:xfrm>
          <a:prstGeom prst="rect">
            <a:avLst/>
          </a:prstGeom>
        </p:spPr>
      </p:pic>
      <p:pic>
        <p:nvPicPr>
          <p:cNvPr id="3" name="Image 2" descr="cdg56_quadri.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8938" y="251512"/>
            <a:ext cx="1172885" cy="1022659"/>
          </a:xfrm>
          <a:prstGeom prst="rect">
            <a:avLst/>
          </a:prstGeom>
        </p:spPr>
      </p:pic>
    </p:spTree>
    <p:extLst>
      <p:ext uri="{BB962C8B-B14F-4D97-AF65-F5344CB8AC3E}">
        <p14:creationId xmlns:p14="http://schemas.microsoft.com/office/powerpoint/2010/main" val="240910313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3" r:id="rId12"/>
    <p:sldLayoutId id="214748366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mailto:polequalitevietravail@cdg56.f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llectivites-locales.gouv.f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25824" y="2851277"/>
            <a:ext cx="8329705" cy="1271086"/>
          </a:xfrm>
        </p:spPr>
        <p:txBody>
          <a:bodyPr/>
          <a:lstStyle/>
          <a:p>
            <a:r>
              <a:rPr lang="fr-FR" sz="2400" dirty="0" smtClean="0"/>
              <a:t>PROTECTION SOCIALE COMPLÉMENTAIRE </a:t>
            </a:r>
          </a:p>
          <a:p>
            <a:endParaRPr lang="fr-FR" sz="1100" dirty="0" smtClean="0"/>
          </a:p>
          <a:p>
            <a:r>
              <a:rPr lang="fr-FR" sz="2400" dirty="0"/>
              <a:t>P</a:t>
            </a:r>
            <a:r>
              <a:rPr lang="fr-FR" sz="2400" dirty="0" smtClean="0"/>
              <a:t>réparer </a:t>
            </a:r>
            <a:r>
              <a:rPr lang="fr-FR" sz="2400" dirty="0"/>
              <a:t>le débat obligatoire sur les garanties </a:t>
            </a:r>
            <a:r>
              <a:rPr lang="fr-FR" sz="2400" dirty="0" smtClean="0"/>
              <a:t>?</a:t>
            </a:r>
            <a:endParaRPr lang="fr-FR" sz="2400" dirty="0"/>
          </a:p>
        </p:txBody>
      </p:sp>
      <p:sp>
        <p:nvSpPr>
          <p:cNvPr id="4" name="Espace réservé du texte 3"/>
          <p:cNvSpPr>
            <a:spLocks noGrp="1"/>
          </p:cNvSpPr>
          <p:nvPr>
            <p:ph type="body" sz="quarter" idx="12"/>
          </p:nvPr>
        </p:nvSpPr>
        <p:spPr>
          <a:xfrm>
            <a:off x="425824" y="4277695"/>
            <a:ext cx="8329705" cy="731557"/>
          </a:xfrm>
        </p:spPr>
        <p:txBody>
          <a:bodyPr/>
          <a:lstStyle/>
          <a:p>
            <a:endParaRPr lang="fr-FR" sz="1200" b="1" dirty="0" smtClean="0"/>
          </a:p>
          <a:p>
            <a:r>
              <a:rPr lang="fr-FR" sz="1200" b="1" dirty="0" smtClean="0"/>
              <a:t>Sarah ARZEL – Directrice Générale Adjointe - Directrice du Pôle Qualité de Vie au Travail</a:t>
            </a:r>
          </a:p>
          <a:p>
            <a:r>
              <a:rPr lang="fr-FR" sz="1200" b="1" dirty="0" smtClean="0"/>
              <a:t>Michael DUVAL – Conseiller en indisponibilité physique</a:t>
            </a:r>
            <a:endParaRPr lang="fr-FR" sz="1200" b="1" dirty="0"/>
          </a:p>
        </p:txBody>
      </p:sp>
      <p:sp>
        <p:nvSpPr>
          <p:cNvPr id="6" name="Espace réservé du texte 5"/>
          <p:cNvSpPr>
            <a:spLocks noGrp="1"/>
          </p:cNvSpPr>
          <p:nvPr>
            <p:ph type="body" sz="quarter" idx="13"/>
          </p:nvPr>
        </p:nvSpPr>
        <p:spPr>
          <a:xfrm>
            <a:off x="333375" y="6070270"/>
            <a:ext cx="8583706" cy="264700"/>
          </a:xfrm>
        </p:spPr>
        <p:txBody>
          <a:bodyPr/>
          <a:lstStyle/>
          <a:p>
            <a:r>
              <a:rPr lang="fr-FR" sz="1100" i="1" dirty="0" smtClean="0">
                <a:solidFill>
                  <a:schemeClr val="tx1"/>
                </a:solidFill>
              </a:rPr>
              <a:t>Sources: CDG 74, CDG 31 et CDG 44</a:t>
            </a:r>
            <a:endParaRPr lang="fr-FR" sz="1100" i="1" dirty="0">
              <a:solidFill>
                <a:schemeClr val="tx1"/>
              </a:solidFill>
            </a:endParaRPr>
          </a:p>
        </p:txBody>
      </p:sp>
      <p:sp>
        <p:nvSpPr>
          <p:cNvPr id="5" name="Espace réservé du texte 5"/>
          <p:cNvSpPr>
            <a:spLocks noGrp="1"/>
          </p:cNvSpPr>
          <p:nvPr>
            <p:ph type="body" sz="quarter" idx="15"/>
          </p:nvPr>
        </p:nvSpPr>
        <p:spPr>
          <a:xfrm>
            <a:off x="0" y="6386935"/>
            <a:ext cx="3869932" cy="471065"/>
          </a:xfrm>
        </p:spPr>
        <p:txBody>
          <a:bodyPr/>
          <a:lstStyle/>
          <a:p>
            <a:r>
              <a:rPr lang="fr-FR" sz="1100" dirty="0"/>
              <a:t>Ce document est la propriété exclusive du CDG 56.</a:t>
            </a:r>
          </a:p>
          <a:p>
            <a:r>
              <a:rPr lang="fr-FR" sz="1100" dirty="0"/>
              <a:t>Toute reproduction est interdite.</a:t>
            </a:r>
          </a:p>
        </p:txBody>
      </p:sp>
      <p:sp>
        <p:nvSpPr>
          <p:cNvPr id="3" name="ZoneTexte 2"/>
          <p:cNvSpPr txBox="1"/>
          <p:nvPr/>
        </p:nvSpPr>
        <p:spPr>
          <a:xfrm>
            <a:off x="2188029" y="4082534"/>
            <a:ext cx="4550228" cy="369332"/>
          </a:xfrm>
          <a:prstGeom prst="rect">
            <a:avLst/>
          </a:prstGeom>
          <a:noFill/>
        </p:spPr>
        <p:txBody>
          <a:bodyPr wrap="square" rtlCol="0">
            <a:spAutoFit/>
          </a:bodyPr>
          <a:lstStyle/>
          <a:p>
            <a:pPr algn="ctr"/>
            <a:r>
              <a:rPr lang="fr-FR" dirty="0" smtClean="0"/>
              <a:t>09 &amp; 13 Décembre 2021 </a:t>
            </a:r>
            <a:r>
              <a:rPr lang="fr-FR" b="1" dirty="0" smtClean="0"/>
              <a:t>– Début à 14h</a:t>
            </a:r>
            <a:endParaRPr lang="fr-FR" b="1" dirty="0"/>
          </a:p>
        </p:txBody>
      </p:sp>
    </p:spTree>
    <p:extLst>
      <p:ext uri="{BB962C8B-B14F-4D97-AF65-F5344CB8AC3E}">
        <p14:creationId xmlns:p14="http://schemas.microsoft.com/office/powerpoint/2010/main" val="41197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395633"/>
            <a:ext cx="9144000" cy="748242"/>
          </a:xfrm>
        </p:spPr>
        <p:txBody>
          <a:bodyPr/>
          <a:lstStyle/>
          <a:p>
            <a:pPr algn="ctr"/>
            <a:r>
              <a:rPr lang="fr-FR" sz="3200" dirty="0" smtClean="0"/>
              <a:t>Les délais de mise en œuvre</a:t>
            </a:r>
            <a:endParaRPr lang="fr-FR" sz="3200" dirty="0"/>
          </a:p>
        </p:txBody>
      </p:sp>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Espace réservé du contenu 2"/>
          <p:cNvSpPr txBox="1">
            <a:spLocks/>
          </p:cNvSpPr>
          <p:nvPr/>
        </p:nvSpPr>
        <p:spPr>
          <a:xfrm>
            <a:off x="344385" y="2494562"/>
            <a:ext cx="8229600" cy="339447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smtClean="0"/>
              <a:t>Calendrier de mise en œuvre :</a:t>
            </a:r>
          </a:p>
          <a:p>
            <a:pPr lvl="1" algn="just"/>
            <a:r>
              <a:rPr lang="fr-FR" sz="1600" dirty="0" smtClean="0"/>
              <a:t>Date d’effet de l’ordonnance : 1</a:t>
            </a:r>
            <a:r>
              <a:rPr lang="fr-FR" sz="1600" baseline="30000" dirty="0" smtClean="0"/>
              <a:t>er</a:t>
            </a:r>
            <a:r>
              <a:rPr lang="fr-FR" sz="1600" dirty="0" smtClean="0"/>
              <a:t> janvier 2022</a:t>
            </a:r>
          </a:p>
          <a:p>
            <a:pPr lvl="1" algn="just"/>
            <a:r>
              <a:rPr lang="fr-FR" sz="1600" dirty="0" smtClean="0"/>
              <a:t>Obligation de mise en œuvre d’une participation obligatoire en prévoyance : 1</a:t>
            </a:r>
            <a:r>
              <a:rPr lang="fr-FR" sz="1600" baseline="30000" dirty="0" smtClean="0"/>
              <a:t>er</a:t>
            </a:r>
            <a:r>
              <a:rPr lang="fr-FR" sz="1600" dirty="0" smtClean="0"/>
              <a:t> janvier 2025</a:t>
            </a:r>
          </a:p>
          <a:p>
            <a:pPr lvl="1" algn="just"/>
            <a:r>
              <a:rPr lang="fr-FR" sz="1600" dirty="0" smtClean="0"/>
              <a:t>Obligation de mise en œuvre d’une participation obligatoire en santé : 1</a:t>
            </a:r>
            <a:r>
              <a:rPr lang="fr-FR" sz="1600" baseline="30000" dirty="0" smtClean="0"/>
              <a:t>er</a:t>
            </a:r>
            <a:r>
              <a:rPr lang="fr-FR" sz="1600" dirty="0" smtClean="0"/>
              <a:t> janvier 2026</a:t>
            </a:r>
          </a:p>
          <a:p>
            <a:pPr lvl="1" algn="just"/>
            <a:r>
              <a:rPr lang="fr-FR" sz="1600" dirty="0" smtClean="0"/>
              <a:t>Si une convention de participation est en cours les obligations posées par l’ordonnance ne débuteront qu’à la fin de la convention initialement en place</a:t>
            </a:r>
          </a:p>
          <a:p>
            <a:pPr lvl="1" algn="just"/>
            <a:r>
              <a:rPr lang="fr-FR" sz="1600" dirty="0" smtClean="0"/>
              <a:t>Possibilité de mettre en œuvre ces disposition dès le 1/1/2022</a:t>
            </a:r>
          </a:p>
          <a:p>
            <a:endParaRPr lang="fr-FR" sz="2000" dirty="0" smtClean="0"/>
          </a:p>
          <a:p>
            <a:endParaRPr lang="fr-FR" sz="2000" dirty="0" smtClean="0"/>
          </a:p>
          <a:p>
            <a:pPr marL="0" indent="0">
              <a:buFont typeface="Arial"/>
              <a:buNone/>
            </a:pPr>
            <a:endParaRPr lang="fr-FR" sz="2000" dirty="0" smtClean="0"/>
          </a:p>
          <a:p>
            <a:endParaRPr lang="fr-FR" sz="2000" dirty="0"/>
          </a:p>
        </p:txBody>
      </p:sp>
      <p:sp>
        <p:nvSpPr>
          <p:cNvPr id="9"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823537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6862" y="2013433"/>
            <a:ext cx="8466138" cy="748242"/>
          </a:xfrm>
        </p:spPr>
        <p:txBody>
          <a:bodyPr/>
          <a:lstStyle/>
          <a:p>
            <a:pPr marL="0" indent="0" algn="ctr">
              <a:buNone/>
            </a:pPr>
            <a:r>
              <a:rPr lang="fr-FR" dirty="0" smtClean="0"/>
              <a:t>Animer le débat en assemblée délibérante</a:t>
            </a:r>
            <a:endParaRPr lang="fr-FR" dirty="0"/>
          </a:p>
        </p:txBody>
      </p:sp>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6"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pic>
        <p:nvPicPr>
          <p:cNvPr id="2050" name="Picture 2"/>
          <p:cNvPicPr>
            <a:picLocks noChangeAspect="1" noChangeArrowheads="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322183" y="3616036"/>
            <a:ext cx="2302351" cy="146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76894" y="5498873"/>
            <a:ext cx="7736774" cy="307777"/>
          </a:xfrm>
          <a:prstGeom prst="rect">
            <a:avLst/>
          </a:prstGeom>
          <a:noFill/>
        </p:spPr>
        <p:txBody>
          <a:bodyPr wrap="square" rtlCol="0">
            <a:spAutoFit/>
          </a:bodyPr>
          <a:lstStyle/>
          <a:p>
            <a:pPr algn="ctr"/>
            <a:r>
              <a:rPr lang="fr-FR" sz="1400" b="1" i="1" dirty="0" smtClean="0"/>
              <a:t>Document téléchargeable sur le site du CDG 56 à compter du 15/12/21</a:t>
            </a:r>
            <a:endParaRPr lang="fr-FR" sz="1400" b="1" i="1" dirty="0"/>
          </a:p>
        </p:txBody>
      </p:sp>
    </p:spTree>
    <p:extLst>
      <p:ext uri="{BB962C8B-B14F-4D97-AF65-F5344CB8AC3E}">
        <p14:creationId xmlns:p14="http://schemas.microsoft.com/office/powerpoint/2010/main" val="2165966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ZoneTexte 7"/>
          <p:cNvSpPr txBox="1">
            <a:spLocks noChangeArrowheads="1"/>
          </p:cNvSpPr>
          <p:nvPr/>
        </p:nvSpPr>
        <p:spPr bwMode="auto">
          <a:xfrm>
            <a:off x="467542" y="1093655"/>
            <a:ext cx="8205787" cy="443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a:buNone/>
            </a:pPr>
            <a:r>
              <a:rPr lang="fr-FR" sz="2800" b="1" u="sng" dirty="0" smtClean="0"/>
              <a:t>Propos préliminaires </a:t>
            </a:r>
          </a:p>
          <a:p>
            <a:pPr marL="0" indent="0" algn="ctr">
              <a:buNone/>
            </a:pPr>
            <a:endParaRPr lang="fr-FR" sz="2800" b="1" u="sng" dirty="0" smtClean="0"/>
          </a:p>
          <a:p>
            <a:pPr marL="0" indent="0" algn="just">
              <a:buNone/>
            </a:pPr>
            <a:endParaRPr lang="fr-FR" sz="1050" b="1" dirty="0"/>
          </a:p>
          <a:p>
            <a:pPr marL="0" indent="0" algn="ctr">
              <a:buNone/>
            </a:pPr>
            <a:r>
              <a:rPr lang="fr-FR" sz="2400" dirty="0" smtClean="0"/>
              <a:t>Le présent diaporama constitue une proposition de trame concernant le contenu du débat qui doit obligatoirement être organisée sur la protection sociale complémentaire. </a:t>
            </a:r>
          </a:p>
          <a:p>
            <a:pPr marL="0" indent="0" algn="ctr">
              <a:buNone/>
            </a:pPr>
            <a:endParaRPr lang="fr-FR" sz="2400" dirty="0" smtClean="0"/>
          </a:p>
          <a:p>
            <a:pPr marL="0" indent="0" algn="ctr">
              <a:buNone/>
            </a:pPr>
            <a:r>
              <a:rPr lang="fr-FR" sz="2400" dirty="0" smtClean="0"/>
              <a:t>Les collectivités sont invitées à adapter le contenu en fonction de leur situation.</a:t>
            </a:r>
            <a:endParaRPr lang="fr-FR" sz="2400" dirty="0"/>
          </a:p>
          <a:p>
            <a:pPr marL="0" indent="0" algn="just">
              <a:buNone/>
            </a:pPr>
            <a:endParaRPr lang="fr-FR" sz="2400" dirty="0"/>
          </a:p>
          <a:p>
            <a:pPr marL="0" indent="0" algn="ctr">
              <a:buNone/>
            </a:pPr>
            <a:r>
              <a:rPr lang="fr-FR" sz="2400" dirty="0" smtClean="0"/>
              <a:t>Le cadre juridique est amené à évoluer, au regard de textes à paraître. </a:t>
            </a:r>
          </a:p>
        </p:txBody>
      </p:sp>
      <p:sp>
        <p:nvSpPr>
          <p:cNvPr id="6" name="Espace réservé du texte 2"/>
          <p:cNvSpPr>
            <a:spLocks noGrp="1"/>
          </p:cNvSpPr>
          <p:nvPr>
            <p:ph type="body" sz="quarter" idx="13"/>
          </p:nvPr>
        </p:nvSpPr>
        <p:spPr>
          <a:xfrm>
            <a:off x="5301941"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405465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ZoneTexte 7"/>
          <p:cNvSpPr txBox="1">
            <a:spLocks noChangeArrowheads="1"/>
          </p:cNvSpPr>
          <p:nvPr/>
        </p:nvSpPr>
        <p:spPr bwMode="auto">
          <a:xfrm>
            <a:off x="314697" y="1461789"/>
            <a:ext cx="8544296"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just">
              <a:buNone/>
            </a:pPr>
            <a:endParaRPr lang="fr-FR" sz="2400" dirty="0" smtClean="0"/>
          </a:p>
          <a:p>
            <a:pPr marL="0" indent="0" algn="just">
              <a:buNone/>
            </a:pPr>
            <a:r>
              <a:rPr lang="fr-FR" sz="2000" dirty="0" smtClean="0"/>
              <a:t>L’ordonnance </a:t>
            </a:r>
            <a:r>
              <a:rPr lang="fr-FR" sz="2000" dirty="0"/>
              <a:t>n° 2021-175 du 17 février 2021 relative à la protection sociale complémentaire dans la fonction publique, prise sur le fondement de l’article 40 de la loi </a:t>
            </a:r>
            <a:r>
              <a:rPr lang="fr-FR" sz="2000" dirty="0" smtClean="0"/>
              <a:t>du </a:t>
            </a:r>
            <a:r>
              <a:rPr lang="fr-FR" sz="2000" dirty="0"/>
              <a:t>6 août 2019 de transformation de la fonction publique, </a:t>
            </a:r>
            <a:r>
              <a:rPr lang="fr-FR" sz="2000" b="1" dirty="0"/>
              <a:t>modifie les obligations des employeurs publics en matière de protection sociale complémentaire</a:t>
            </a:r>
            <a:r>
              <a:rPr lang="fr-FR" sz="2000" dirty="0"/>
              <a:t>, en les obligeant </a:t>
            </a:r>
            <a:r>
              <a:rPr lang="fr-FR" sz="2000" dirty="0" smtClean="0"/>
              <a:t>à </a:t>
            </a:r>
            <a:r>
              <a:rPr lang="fr-FR" sz="2000" dirty="0"/>
              <a:t>participer au financement d’une partie de la complémentaire « santé » ET « prévoyance » souscrite par leurs agents</a:t>
            </a:r>
            <a:r>
              <a:rPr lang="fr-FR" sz="2000" dirty="0" smtClean="0"/>
              <a:t>.</a:t>
            </a:r>
          </a:p>
          <a:p>
            <a:pPr marL="0" indent="0" algn="just">
              <a:buNone/>
            </a:pPr>
            <a:endParaRPr lang="fr-FR" sz="2000" dirty="0"/>
          </a:p>
          <a:p>
            <a:pPr marL="0" indent="0" algn="just">
              <a:buNone/>
            </a:pPr>
            <a:r>
              <a:rPr lang="fr-FR" sz="2000" dirty="0"/>
              <a:t>En conséquence, </a:t>
            </a:r>
            <a:r>
              <a:rPr lang="fr-FR" sz="2000" b="1" dirty="0"/>
              <a:t>les employeurs publics territoriaux devront participer obligatoirement </a:t>
            </a:r>
            <a:r>
              <a:rPr lang="fr-FR" sz="2000" dirty="0"/>
              <a:t>:</a:t>
            </a:r>
          </a:p>
          <a:p>
            <a:pPr marL="0" indent="0" algn="just">
              <a:buNone/>
            </a:pPr>
            <a:r>
              <a:rPr lang="fr-FR" sz="2000" dirty="0" smtClean="0"/>
              <a:t>- au </a:t>
            </a:r>
            <a:r>
              <a:rPr lang="fr-FR" sz="2000" dirty="0"/>
              <a:t>financement d’</a:t>
            </a:r>
            <a:r>
              <a:rPr lang="fr-FR" sz="2000" b="1" dirty="0"/>
              <a:t>au moins la moitié </a:t>
            </a:r>
            <a:r>
              <a:rPr lang="fr-FR" sz="2000" dirty="0"/>
              <a:t>(50%) des garanties de protection sociale complémentaire pour </a:t>
            </a:r>
            <a:r>
              <a:rPr lang="fr-FR" sz="2000" b="1" dirty="0"/>
              <a:t>le risque santé</a:t>
            </a:r>
            <a:r>
              <a:rPr lang="fr-FR" sz="2000" dirty="0"/>
              <a:t>, souscrites par leurs </a:t>
            </a:r>
            <a:r>
              <a:rPr lang="fr-FR" sz="2000" dirty="0" smtClean="0"/>
              <a:t>agents ; </a:t>
            </a:r>
            <a:endParaRPr lang="fr-FR" sz="2000" dirty="0"/>
          </a:p>
          <a:p>
            <a:pPr marL="0" indent="0" algn="just">
              <a:buNone/>
            </a:pPr>
            <a:r>
              <a:rPr lang="fr-FR" sz="2000" dirty="0" smtClean="0"/>
              <a:t>- ET </a:t>
            </a:r>
            <a:r>
              <a:rPr lang="fr-FR" sz="2000" dirty="0"/>
              <a:t>au financement à hauteur d’</a:t>
            </a:r>
            <a:r>
              <a:rPr lang="fr-FR" sz="2000" b="1" dirty="0"/>
              <a:t>au moins 20% </a:t>
            </a:r>
            <a:r>
              <a:rPr lang="fr-FR" sz="2000" dirty="0"/>
              <a:t>des garanties de protection sociale complémentaire destinées à couvrir </a:t>
            </a:r>
            <a:r>
              <a:rPr lang="fr-FR" sz="2000" b="1" dirty="0"/>
              <a:t>le risque prévoyance</a:t>
            </a:r>
            <a:r>
              <a:rPr lang="fr-FR" sz="2000" dirty="0"/>
              <a:t>. </a:t>
            </a:r>
          </a:p>
          <a:p>
            <a:pPr marL="0" indent="0" algn="just">
              <a:buNone/>
            </a:pPr>
            <a:endParaRPr lang="fr-FR" sz="2400" dirty="0" smtClean="0"/>
          </a:p>
          <a:p>
            <a:pPr marL="0" indent="0" algn="just">
              <a:buNone/>
            </a:pPr>
            <a:endParaRPr lang="fr-FR" sz="2400" dirty="0"/>
          </a:p>
          <a:p>
            <a:pPr marL="0" indent="0" algn="just">
              <a:buNone/>
            </a:pPr>
            <a:endParaRPr lang="fr-FR" sz="2400" dirty="0"/>
          </a:p>
        </p:txBody>
      </p:sp>
      <p:sp>
        <p:nvSpPr>
          <p:cNvPr id="3" name="Rectangle 2"/>
          <p:cNvSpPr/>
          <p:nvPr/>
        </p:nvSpPr>
        <p:spPr>
          <a:xfrm>
            <a:off x="503546" y="1052736"/>
            <a:ext cx="8133779" cy="2308324"/>
          </a:xfrm>
          <a:prstGeom prst="rect">
            <a:avLst/>
          </a:prstGeom>
        </p:spPr>
        <p:txBody>
          <a:bodyPr wrap="square">
            <a:spAutoFit/>
          </a:bodyPr>
          <a:lstStyle/>
          <a:p>
            <a:pPr algn="just"/>
            <a:endParaRPr lang="fr-FR" sz="2400" dirty="0" smtClean="0"/>
          </a:p>
          <a:p>
            <a:pPr algn="just"/>
            <a:endParaRPr lang="fr-FR" sz="2400" dirty="0"/>
          </a:p>
          <a:p>
            <a:pPr algn="just"/>
            <a:endParaRPr lang="fr-FR" sz="2400" dirty="0" smtClean="0"/>
          </a:p>
          <a:p>
            <a:pPr algn="just"/>
            <a:endParaRPr lang="fr-FR" sz="2400" dirty="0"/>
          </a:p>
          <a:p>
            <a:pPr algn="just"/>
            <a:endParaRPr lang="fr-FR" sz="2400" dirty="0" smtClean="0"/>
          </a:p>
          <a:p>
            <a:pPr algn="just"/>
            <a:endParaRPr lang="fr-FR" sz="2400" dirty="0" smtClean="0"/>
          </a:p>
        </p:txBody>
      </p:sp>
      <p:sp>
        <p:nvSpPr>
          <p:cNvPr id="14" name="Titre 1"/>
          <p:cNvSpPr txBox="1">
            <a:spLocks/>
          </p:cNvSpPr>
          <p:nvPr/>
        </p:nvSpPr>
        <p:spPr>
          <a:xfrm>
            <a:off x="467543" y="633943"/>
            <a:ext cx="8466138" cy="7482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600" b="1" u="sng" dirty="0" smtClean="0">
                <a:solidFill>
                  <a:schemeClr val="accent5">
                    <a:lumMod val="75000"/>
                  </a:schemeClr>
                </a:solidFill>
              </a:rPr>
              <a:t>Le cadre juridique</a:t>
            </a:r>
            <a:endParaRPr lang="fr-FR" sz="3600" b="1" u="sng" dirty="0">
              <a:solidFill>
                <a:schemeClr val="accent5">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4"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570312"/>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3546" y="1463898"/>
            <a:ext cx="8133779" cy="2862322"/>
          </a:xfrm>
          <a:prstGeom prst="rect">
            <a:avLst/>
          </a:prstGeom>
        </p:spPr>
        <p:txBody>
          <a:bodyPr wrap="square">
            <a:spAutoFit/>
          </a:bodyPr>
          <a:lstStyle/>
          <a:p>
            <a:pPr algn="just"/>
            <a:endParaRPr lang="fr-FR" sz="2000" dirty="0" smtClean="0"/>
          </a:p>
          <a:p>
            <a:pPr algn="just"/>
            <a:r>
              <a:rPr lang="fr-FR" sz="2000" dirty="0" smtClean="0"/>
              <a:t>Dans ce cadre, l’article 4 de l’ordonnance du </a:t>
            </a:r>
            <a:r>
              <a:rPr lang="fr-FR" sz="2000" dirty="0"/>
              <a:t>17 février </a:t>
            </a:r>
            <a:r>
              <a:rPr lang="fr-FR" sz="2000" dirty="0" smtClean="0"/>
              <a:t>2021 prévoit l’organisation d’un débat obligatoire : </a:t>
            </a:r>
            <a:endParaRPr lang="fr-FR" sz="2000" dirty="0"/>
          </a:p>
          <a:p>
            <a:pPr algn="just"/>
            <a:endParaRPr lang="fr-FR" sz="2000" dirty="0"/>
          </a:p>
          <a:p>
            <a:pPr algn="just"/>
            <a:r>
              <a:rPr lang="fr-FR" altLang="fr-FR" sz="2000" i="1" dirty="0"/>
              <a:t>« Les assemblées délibérantes des collectivités territoriales et de leurs établissements publics organisent un débat portant sur les garanties accordées aux agents en matière de protection sociale complémentaire dans un délai d'un an à compter de la publication de la présente ordonnance. »</a:t>
            </a:r>
            <a:endParaRPr lang="fr-FR" sz="2000" dirty="0"/>
          </a:p>
        </p:txBody>
      </p:sp>
      <p:sp>
        <p:nvSpPr>
          <p:cNvPr id="12" name="Titre 1"/>
          <p:cNvSpPr txBox="1">
            <a:spLocks/>
          </p:cNvSpPr>
          <p:nvPr/>
        </p:nvSpPr>
        <p:spPr>
          <a:xfrm>
            <a:off x="467543" y="633943"/>
            <a:ext cx="8466138" cy="74824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r-FR" sz="3600" b="1" u="sng" dirty="0" smtClean="0">
                <a:solidFill>
                  <a:schemeClr val="accent5">
                    <a:lumMod val="75000"/>
                  </a:schemeClr>
                </a:solidFill>
              </a:rPr>
              <a:t>Le cadre juridique</a:t>
            </a:r>
            <a:endParaRPr lang="fr-FR" sz="3600" b="1" u="sng" dirty="0">
              <a:solidFill>
                <a:schemeClr val="accent5">
                  <a:lumMod val="75000"/>
                </a:schemeClr>
              </a:solidFill>
            </a:endParaRPr>
          </a:p>
        </p:txBody>
      </p:sp>
      <p:sp>
        <p:nvSpPr>
          <p:cNvPr id="5" name="Rectangle 4"/>
          <p:cNvSpPr/>
          <p:nvPr/>
        </p:nvSpPr>
        <p:spPr>
          <a:xfrm>
            <a:off x="575954" y="4456031"/>
            <a:ext cx="8061372" cy="1754326"/>
          </a:xfrm>
          <a:prstGeom prst="rect">
            <a:avLst/>
          </a:prstGeom>
        </p:spPr>
        <p:txBody>
          <a:bodyPr wrap="square">
            <a:spAutoFit/>
          </a:bodyPr>
          <a:lstStyle/>
          <a:p>
            <a:pPr algn="just"/>
            <a:r>
              <a:rPr lang="fr-FR" b="1" dirty="0"/>
              <a:t>IMPORTANT :</a:t>
            </a:r>
            <a:r>
              <a:rPr lang="fr-FR" dirty="0"/>
              <a:t> toutes les collectivités territoriales et établissements publics doivent organiser ce débat </a:t>
            </a:r>
            <a:r>
              <a:rPr lang="fr-FR" b="1" dirty="0">
                <a:solidFill>
                  <a:srgbClr val="C00000"/>
                </a:solidFill>
              </a:rPr>
              <a:t>avant le 18 février 2022</a:t>
            </a:r>
            <a:r>
              <a:rPr lang="fr-FR" dirty="0"/>
              <a:t>, qu’elles aient ou non déjà mis en place une participation au titre de la protection sociale complémentaire de leurs agents. </a:t>
            </a:r>
          </a:p>
          <a:p>
            <a:pPr algn="just"/>
            <a:endParaRPr lang="fr-FR" dirty="0"/>
          </a:p>
          <a:p>
            <a:pPr algn="just"/>
            <a:r>
              <a:rPr lang="fr-FR" b="1" dirty="0"/>
              <a:t>Il s’agit d’un débat sans vote : aucune délibération ne doit être adoptée. </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4"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866115"/>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ZoneTexte 7"/>
          <p:cNvSpPr txBox="1">
            <a:spLocks noChangeArrowheads="1"/>
          </p:cNvSpPr>
          <p:nvPr/>
        </p:nvSpPr>
        <p:spPr bwMode="auto">
          <a:xfrm>
            <a:off x="542926" y="1521723"/>
            <a:ext cx="8476383"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just">
              <a:buNone/>
            </a:pPr>
            <a:endParaRPr lang="fr-FR" sz="2000" dirty="0" smtClean="0">
              <a:latin typeface="+mj-lt"/>
              <a:cs typeface="Calibri" panose="020F0502020204030204" pitchFamily="34" charset="0"/>
            </a:endParaRPr>
          </a:p>
          <a:p>
            <a:pPr marL="0" indent="0" algn="just">
              <a:buNone/>
            </a:pPr>
            <a:r>
              <a:rPr lang="fr-FR" sz="2000" b="1" dirty="0" smtClean="0">
                <a:latin typeface="+mj-lt"/>
                <a:cs typeface="Calibri" panose="020F0502020204030204" pitchFamily="34" charset="0"/>
              </a:rPr>
              <a:t>L’ordonnance </a:t>
            </a:r>
            <a:r>
              <a:rPr lang="fr-FR" sz="2000" b="1" dirty="0">
                <a:latin typeface="+mj-lt"/>
                <a:cs typeface="Calibri" panose="020F0502020204030204" pitchFamily="34" charset="0"/>
              </a:rPr>
              <a:t>ne prévoit pas </a:t>
            </a:r>
            <a:r>
              <a:rPr lang="fr-FR" sz="2000" b="1" dirty="0" smtClean="0">
                <a:latin typeface="+mj-lt"/>
                <a:cs typeface="Calibri" panose="020F0502020204030204" pitchFamily="34" charset="0"/>
              </a:rPr>
              <a:t>la teneur du débat obligatoire </a:t>
            </a:r>
            <a:r>
              <a:rPr lang="fr-FR" sz="2000" dirty="0" smtClean="0">
                <a:latin typeface="+mj-lt"/>
                <a:cs typeface="Calibri" panose="020F0502020204030204" pitchFamily="34" charset="0"/>
              </a:rPr>
              <a:t>: dès lors</a:t>
            </a:r>
            <a:r>
              <a:rPr lang="fr-FR" sz="2000" dirty="0">
                <a:latin typeface="+mj-lt"/>
                <a:cs typeface="Calibri" panose="020F0502020204030204" pitchFamily="34" charset="0"/>
              </a:rPr>
              <a:t>, les points à </a:t>
            </a:r>
            <a:r>
              <a:rPr lang="fr-FR" sz="2000" dirty="0" smtClean="0">
                <a:latin typeface="+mj-lt"/>
                <a:cs typeface="Calibri" panose="020F0502020204030204" pitchFamily="34" charset="0"/>
              </a:rPr>
              <a:t>aborder </a:t>
            </a:r>
            <a:r>
              <a:rPr lang="fr-FR" sz="2000" dirty="0">
                <a:latin typeface="+mj-lt"/>
                <a:cs typeface="Calibri" panose="020F0502020204030204" pitchFamily="34" charset="0"/>
              </a:rPr>
              <a:t>sont laissés à la discrétion de chaque collectivité/établissement </a:t>
            </a:r>
            <a:r>
              <a:rPr lang="fr-FR" sz="2000" dirty="0" smtClean="0">
                <a:latin typeface="+mj-lt"/>
                <a:cs typeface="Calibri" panose="020F0502020204030204" pitchFamily="34" charset="0"/>
              </a:rPr>
              <a:t>public. </a:t>
            </a:r>
            <a:endParaRPr lang="fr-FR" sz="2000" dirty="0">
              <a:latin typeface="+mj-lt"/>
              <a:cs typeface="Calibri" panose="020F0502020204030204" pitchFamily="34" charset="0"/>
            </a:endParaRPr>
          </a:p>
          <a:p>
            <a:pPr marL="0" indent="0" algn="just">
              <a:buNone/>
            </a:pPr>
            <a:endParaRPr lang="fr-FR" sz="2000" dirty="0" smtClean="0">
              <a:latin typeface="+mj-lt"/>
              <a:cs typeface="Calibri" panose="020F0502020204030204" pitchFamily="34" charset="0"/>
            </a:endParaRPr>
          </a:p>
          <a:p>
            <a:pPr marL="0" indent="0" algn="just">
              <a:buNone/>
            </a:pPr>
            <a:endParaRPr lang="fr-FR" sz="2000" dirty="0" smtClean="0">
              <a:latin typeface="+mj-lt"/>
              <a:cs typeface="Calibri" panose="020F0502020204030204" pitchFamily="34" charset="0"/>
            </a:endParaRPr>
          </a:p>
          <a:p>
            <a:pPr marL="0" indent="0" algn="just">
              <a:buNone/>
            </a:pPr>
            <a:r>
              <a:rPr lang="fr-FR" sz="2000" b="1" dirty="0" smtClean="0">
                <a:latin typeface="+mj-lt"/>
                <a:cs typeface="Calibri" panose="020F0502020204030204" pitchFamily="34" charset="0"/>
              </a:rPr>
              <a:t>Il peut ainsi être notamment abordé </a:t>
            </a:r>
            <a:r>
              <a:rPr lang="fr-FR" sz="2000" dirty="0" smtClean="0">
                <a:latin typeface="+mj-lt"/>
                <a:cs typeface="Calibri" panose="020F0502020204030204" pitchFamily="34" charset="0"/>
              </a:rPr>
              <a:t>(liste non exhaustive) :</a:t>
            </a:r>
          </a:p>
          <a:p>
            <a:pPr lvl="1">
              <a:lnSpc>
                <a:spcPct val="150000"/>
              </a:lnSpc>
              <a:buFont typeface="Courier New" panose="02070309020205020404" pitchFamily="49" charset="0"/>
              <a:buChar char="o"/>
            </a:pPr>
            <a:r>
              <a:rPr lang="fr-FR" sz="1600" dirty="0">
                <a:latin typeface="+mj-lt"/>
                <a:cs typeface="Calibri" panose="020F0502020204030204" pitchFamily="34" charset="0"/>
              </a:rPr>
              <a:t>La protection sociale </a:t>
            </a:r>
            <a:r>
              <a:rPr lang="fr-FR" sz="1600" dirty="0" smtClean="0">
                <a:latin typeface="+mj-lt"/>
                <a:cs typeface="Calibri" panose="020F0502020204030204" pitchFamily="34" charset="0"/>
              </a:rPr>
              <a:t>statutaire </a:t>
            </a:r>
            <a:r>
              <a:rPr lang="fr-FR" sz="1600" dirty="0">
                <a:latin typeface="+mj-lt"/>
                <a:cs typeface="Calibri" panose="020F0502020204030204" pitchFamily="34" charset="0"/>
              </a:rPr>
              <a:t>;</a:t>
            </a:r>
          </a:p>
          <a:p>
            <a:pPr lvl="1">
              <a:lnSpc>
                <a:spcPct val="150000"/>
              </a:lnSpc>
              <a:buFont typeface="Courier New" panose="02070309020205020404" pitchFamily="49" charset="0"/>
              <a:buChar char="o"/>
            </a:pPr>
            <a:r>
              <a:rPr lang="fr-FR" sz="1600" dirty="0" smtClean="0">
                <a:latin typeface="+mj-lt"/>
                <a:cs typeface="Calibri" panose="020F0502020204030204" pitchFamily="34" charset="0"/>
              </a:rPr>
              <a:t>Les enjeux de </a:t>
            </a:r>
            <a:r>
              <a:rPr lang="fr-FR" sz="1600" dirty="0">
                <a:latin typeface="+mj-lt"/>
                <a:cs typeface="Calibri" panose="020F0502020204030204" pitchFamily="34" charset="0"/>
              </a:rPr>
              <a:t>la protection sociale complémentaire </a:t>
            </a:r>
            <a:r>
              <a:rPr lang="fr-FR" sz="1600" dirty="0" smtClean="0">
                <a:latin typeface="+mj-lt"/>
                <a:cs typeface="Calibri" panose="020F0502020204030204" pitchFamily="34" charset="0"/>
              </a:rPr>
              <a:t>;</a:t>
            </a:r>
            <a:endParaRPr lang="fr-FR" sz="1600" dirty="0">
              <a:latin typeface="+mj-lt"/>
              <a:cs typeface="Calibri" panose="020F0502020204030204" pitchFamily="34" charset="0"/>
            </a:endParaRPr>
          </a:p>
          <a:p>
            <a:pPr lvl="1">
              <a:lnSpc>
                <a:spcPct val="150000"/>
              </a:lnSpc>
              <a:buFont typeface="Courier New" panose="02070309020205020404" pitchFamily="49" charset="0"/>
              <a:buChar char="o"/>
            </a:pPr>
            <a:r>
              <a:rPr lang="fr-FR" sz="1600" dirty="0" smtClean="0">
                <a:latin typeface="+mj-lt"/>
                <a:cs typeface="Calibri" panose="020F0502020204030204" pitchFamily="34" charset="0"/>
              </a:rPr>
              <a:t>La </a:t>
            </a:r>
            <a:r>
              <a:rPr lang="fr-FR" sz="1600" dirty="0">
                <a:latin typeface="+mj-lt"/>
                <a:cs typeface="Calibri" panose="020F0502020204030204" pitchFamily="34" charset="0"/>
              </a:rPr>
              <a:t>situation actuelle </a:t>
            </a:r>
          </a:p>
          <a:p>
            <a:pPr lvl="1">
              <a:lnSpc>
                <a:spcPct val="150000"/>
              </a:lnSpc>
              <a:buFont typeface="Courier New" panose="02070309020205020404" pitchFamily="49" charset="0"/>
              <a:buChar char="o"/>
            </a:pPr>
            <a:r>
              <a:rPr lang="fr-FR" sz="1600" dirty="0" smtClean="0">
                <a:latin typeface="+mj-lt"/>
                <a:cs typeface="Calibri" panose="020F0502020204030204" pitchFamily="34" charset="0"/>
              </a:rPr>
              <a:t>Le niveau </a:t>
            </a:r>
            <a:r>
              <a:rPr lang="fr-FR" sz="1600" dirty="0">
                <a:latin typeface="+mj-lt"/>
                <a:cs typeface="Calibri" panose="020F0502020204030204" pitchFamily="34" charset="0"/>
              </a:rPr>
              <a:t>de </a:t>
            </a:r>
            <a:r>
              <a:rPr lang="fr-FR" sz="1600" dirty="0" smtClean="0">
                <a:latin typeface="+mj-lt"/>
                <a:cs typeface="Calibri" panose="020F0502020204030204" pitchFamily="34" charset="0"/>
              </a:rPr>
              <a:t>participation et </a:t>
            </a:r>
            <a:r>
              <a:rPr lang="fr-FR" sz="1600" dirty="0">
                <a:latin typeface="+mj-lt"/>
                <a:cs typeface="Calibri" panose="020F0502020204030204" pitchFamily="34" charset="0"/>
              </a:rPr>
              <a:t>sa trajectoire au sein de la collectivité/établissement </a:t>
            </a:r>
            <a:r>
              <a:rPr lang="fr-FR" sz="1600" dirty="0" smtClean="0">
                <a:latin typeface="+mj-lt"/>
                <a:cs typeface="Calibri" panose="020F0502020204030204" pitchFamily="34" charset="0"/>
              </a:rPr>
              <a:t> </a:t>
            </a:r>
            <a:r>
              <a:rPr lang="fr-FR" sz="1600" dirty="0">
                <a:latin typeface="+mj-lt"/>
                <a:cs typeface="Calibri" panose="020F0502020204030204" pitchFamily="34" charset="0"/>
              </a:rPr>
              <a:t>;</a:t>
            </a:r>
          </a:p>
          <a:p>
            <a:pPr lvl="1">
              <a:lnSpc>
                <a:spcPct val="150000"/>
              </a:lnSpc>
              <a:buFont typeface="Courier New" panose="02070309020205020404" pitchFamily="49" charset="0"/>
              <a:buChar char="o"/>
            </a:pPr>
            <a:r>
              <a:rPr lang="fr-FR" sz="1600" dirty="0" smtClean="0">
                <a:latin typeface="+mj-lt"/>
                <a:cs typeface="Calibri" panose="020F0502020204030204" pitchFamily="34" charset="0"/>
              </a:rPr>
              <a:t>Le calendrier </a:t>
            </a:r>
            <a:r>
              <a:rPr lang="fr-FR" sz="1600" dirty="0">
                <a:latin typeface="+mj-lt"/>
                <a:cs typeface="Calibri" panose="020F0502020204030204" pitchFamily="34" charset="0"/>
              </a:rPr>
              <a:t>de mise en œuvre </a:t>
            </a:r>
          </a:p>
          <a:p>
            <a:pPr marL="0" indent="0" algn="just">
              <a:buNone/>
            </a:pPr>
            <a:endParaRPr lang="fr-FR" sz="1600" dirty="0">
              <a:solidFill>
                <a:schemeClr val="accent6">
                  <a:lumMod val="75000"/>
                </a:schemeClr>
              </a:solidFill>
              <a:latin typeface="+mj-lt"/>
              <a:cs typeface="Calibri" panose="020F0502020204030204" pitchFamily="34" charset="0"/>
            </a:endParaRPr>
          </a:p>
          <a:p>
            <a:pPr marL="0" indent="0" algn="just">
              <a:buNone/>
            </a:pPr>
            <a:endParaRPr lang="fr-FR" sz="1400" b="1" dirty="0" smtClean="0">
              <a:latin typeface="+mj-lt"/>
              <a:cs typeface="Calibri" panose="020F0502020204030204" pitchFamily="34" charset="0"/>
            </a:endParaRPr>
          </a:p>
          <a:p>
            <a:pPr marL="0" indent="0" algn="just">
              <a:buNone/>
            </a:pPr>
            <a:endParaRPr lang="fr-FR" sz="2000" b="1" dirty="0">
              <a:latin typeface="+mj-lt"/>
              <a:cs typeface="Calibri" panose="020F0502020204030204" pitchFamily="34" charset="0"/>
            </a:endParaRPr>
          </a:p>
          <a:p>
            <a:pPr marL="0" indent="0" algn="just">
              <a:buNone/>
            </a:pPr>
            <a:endParaRPr lang="fr-FR" sz="2000" b="1" dirty="0" smtClean="0">
              <a:latin typeface="+mj-lt"/>
              <a:cs typeface="Calibri" panose="020F0502020204030204" pitchFamily="34" charset="0"/>
            </a:endParaRPr>
          </a:p>
          <a:p>
            <a:pPr marL="0" indent="0" algn="just">
              <a:buNone/>
            </a:pPr>
            <a:endParaRPr lang="fr-FR" sz="2000" b="1" dirty="0">
              <a:latin typeface="+mj-lt"/>
              <a:cs typeface="Calibri" panose="020F0502020204030204" pitchFamily="34" charset="0"/>
            </a:endParaRPr>
          </a:p>
        </p:txBody>
      </p:sp>
      <p:sp>
        <p:nvSpPr>
          <p:cNvPr id="11" name="Titre 1"/>
          <p:cNvSpPr txBox="1">
            <a:spLocks/>
          </p:cNvSpPr>
          <p:nvPr/>
        </p:nvSpPr>
        <p:spPr bwMode="auto">
          <a:xfrm>
            <a:off x="519113" y="816226"/>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Le contenu du débat obligatoire</a:t>
            </a:r>
            <a:endParaRPr lang="fr-FR" sz="2800" b="1" u="sng" dirty="0">
              <a:solidFill>
                <a:srgbClr val="1F92B7"/>
              </a:solidFill>
              <a:latin typeface="Myriad Pro" pitchFamily="34" charset="0"/>
            </a:endParaRPr>
          </a:p>
        </p:txBody>
      </p:sp>
      <p:sp>
        <p:nvSpPr>
          <p:cNvPr id="3" name="Rectangle 2"/>
          <p:cNvSpPr/>
          <p:nvPr/>
        </p:nvSpPr>
        <p:spPr>
          <a:xfrm>
            <a:off x="503546" y="1052736"/>
            <a:ext cx="8133779" cy="954107"/>
          </a:xfrm>
          <a:prstGeom prst="rect">
            <a:avLst/>
          </a:prstGeom>
        </p:spPr>
        <p:txBody>
          <a:bodyPr wrap="square">
            <a:spAutoFit/>
          </a:bodyPr>
          <a:lstStyle/>
          <a:p>
            <a:pPr algn="just"/>
            <a:endParaRPr lang="fr-FR" sz="2800" dirty="0"/>
          </a:p>
          <a:p>
            <a:pPr algn="just"/>
            <a:endParaRPr lang="fr-FR" sz="2800"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4"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389656"/>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10" name="Espace réservé du contenu 2"/>
          <p:cNvSpPr txBox="1">
            <a:spLocks/>
          </p:cNvSpPr>
          <p:nvPr/>
        </p:nvSpPr>
        <p:spPr>
          <a:xfrm>
            <a:off x="498376" y="2191280"/>
            <a:ext cx="8229600" cy="7955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2400" dirty="0" smtClean="0"/>
              <a:t>La protection sociale complémentaire intervient dans 2 domaines : </a:t>
            </a:r>
          </a:p>
          <a:p>
            <a:pPr marL="0" indent="0" algn="just" defTabSz="914400">
              <a:buFont typeface="Arial"/>
              <a:buNone/>
              <a:defRPr/>
            </a:pPr>
            <a:endParaRPr lang="fr-FR" sz="2400" dirty="0" smtClean="0">
              <a:solidFill>
                <a:srgbClr val="111111"/>
              </a:solidFill>
              <a:latin typeface="Tahoma"/>
            </a:endParaRPr>
          </a:p>
          <a:p>
            <a:pPr marL="457200" lvl="1" indent="0" algn="just">
              <a:buFont typeface="Arial"/>
              <a:buNone/>
            </a:pPr>
            <a:endParaRPr lang="fr-FR" sz="2000" dirty="0" smtClean="0"/>
          </a:p>
          <a:p>
            <a:pPr lvl="1" algn="just"/>
            <a:endParaRPr lang="fr-FR" sz="2000" dirty="0"/>
          </a:p>
        </p:txBody>
      </p:sp>
      <p:sp>
        <p:nvSpPr>
          <p:cNvPr id="11" name="ZoneTexte 10">
            <a:extLst>
              <a:ext uri="{FF2B5EF4-FFF2-40B4-BE49-F238E27FC236}">
                <a16:creationId xmlns:a16="http://schemas.microsoft.com/office/drawing/2014/main" xmlns="" id="{FA8FED33-5458-40CB-A0CB-4AB016E5A0D4}"/>
              </a:ext>
            </a:extLst>
          </p:cNvPr>
          <p:cNvSpPr txBox="1"/>
          <p:nvPr/>
        </p:nvSpPr>
        <p:spPr>
          <a:xfrm>
            <a:off x="395536" y="3088297"/>
            <a:ext cx="8435280" cy="3416320"/>
          </a:xfrm>
          <a:prstGeom prst="rect">
            <a:avLst/>
          </a:prstGeom>
          <a:noFill/>
        </p:spPr>
        <p:txBody>
          <a:bodyPr wrap="square" numCol="2" rtlCol="0">
            <a:spAutoFit/>
          </a:bodyPr>
          <a:lstStyle/>
          <a:p>
            <a:pPr algn="just"/>
            <a:r>
              <a:rPr lang="fr-FR" u="sng" dirty="0">
                <a:solidFill>
                  <a:schemeClr val="tx2"/>
                </a:solidFill>
              </a:rPr>
              <a:t>Santé :</a:t>
            </a:r>
            <a:r>
              <a:rPr lang="fr-FR" dirty="0"/>
              <a:t> vise à couvrir les frais occasionnés par une maternité, une maladie ou un accident non pris en charge par la sécurité sociale</a:t>
            </a:r>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lgn="just"/>
            <a:r>
              <a:rPr lang="fr-FR" u="sng" dirty="0">
                <a:solidFill>
                  <a:schemeClr val="tx2"/>
                </a:solidFill>
              </a:rPr>
              <a:t>Prévoyance/maintien de salaire : </a:t>
            </a:r>
            <a:r>
              <a:rPr lang="fr-FR" dirty="0"/>
              <a:t>vise à couvrir </a:t>
            </a:r>
            <a:r>
              <a:rPr lang="fr-FR" sz="1800" dirty="0"/>
              <a:t>la perte de salaire/de retraite liée à une maladie, une invalidité/incapacité ou un décès</a:t>
            </a:r>
            <a:endParaRPr lang="fr-FR" dirty="0"/>
          </a:p>
          <a:p>
            <a:pPr marL="457200" lvl="1" indent="0">
              <a:buNone/>
            </a:pPr>
            <a:endParaRPr lang="fr-FR" dirty="0"/>
          </a:p>
        </p:txBody>
      </p:sp>
      <p:pic>
        <p:nvPicPr>
          <p:cNvPr id="12" name="Image 11">
            <a:extLst>
              <a:ext uri="{FF2B5EF4-FFF2-40B4-BE49-F238E27FC236}">
                <a16:creationId xmlns:a16="http://schemas.microsoft.com/office/drawing/2014/main" xmlns="" id="{32EF36DB-4EEE-4465-B7D0-7595E1F54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849" y="4745639"/>
            <a:ext cx="1203598" cy="1203598"/>
          </a:xfrm>
          <a:prstGeom prst="rect">
            <a:avLst/>
          </a:prstGeom>
        </p:spPr>
      </p:pic>
      <p:pic>
        <p:nvPicPr>
          <p:cNvPr id="13" name="Image 12">
            <a:extLst>
              <a:ext uri="{FF2B5EF4-FFF2-40B4-BE49-F238E27FC236}">
                <a16:creationId xmlns:a16="http://schemas.microsoft.com/office/drawing/2014/main" xmlns="" id="{8DC27ADF-D8BF-4BEB-A59F-E486A3F07A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079" r="26146"/>
          <a:stretch/>
        </p:blipFill>
        <p:spPr>
          <a:xfrm>
            <a:off x="5928305" y="4389233"/>
            <a:ext cx="1584176" cy="1560004"/>
          </a:xfrm>
          <a:prstGeom prst="rect">
            <a:avLst/>
          </a:prstGeom>
        </p:spPr>
      </p:pic>
      <p:sp>
        <p:nvSpPr>
          <p:cNvPr id="14" name="Titre 1"/>
          <p:cNvSpPr txBox="1">
            <a:spLocks/>
          </p:cNvSpPr>
          <p:nvPr/>
        </p:nvSpPr>
        <p:spPr bwMode="auto">
          <a:xfrm>
            <a:off x="519113" y="816226"/>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De quoi parle t-on?</a:t>
            </a:r>
            <a:endParaRPr lang="fr-FR" sz="2800" b="1" u="sng" dirty="0">
              <a:solidFill>
                <a:srgbClr val="1F92B7"/>
              </a:solidFill>
              <a:latin typeface="Myriad Pro" pitchFamily="34" charset="0"/>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720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4855" y="2130136"/>
            <a:ext cx="8219209" cy="3139321"/>
          </a:xfrm>
          <a:prstGeom prst="rect">
            <a:avLst/>
          </a:prstGeom>
          <a:noFill/>
        </p:spPr>
        <p:txBody>
          <a:bodyPr wrap="square" rtlCol="0">
            <a:spAutoFit/>
          </a:bodyPr>
          <a:lstStyle/>
          <a:p>
            <a:pPr algn="just"/>
            <a:r>
              <a:rPr lang="fr-FR" dirty="0" smtClean="0"/>
              <a:t>Tout fonctionnaire à </a:t>
            </a:r>
            <a:r>
              <a:rPr lang="fr-FR" b="1" dirty="0" smtClean="0"/>
              <a:t>droit à une protection sociale « statutaire » </a:t>
            </a:r>
            <a:r>
              <a:rPr lang="fr-FR" dirty="0" smtClean="0"/>
              <a:t>lorsque:</a:t>
            </a:r>
          </a:p>
          <a:p>
            <a:pPr marL="742950" lvl="1" indent="-285750" algn="just">
              <a:buFontTx/>
              <a:buChar char="-"/>
            </a:pPr>
            <a:r>
              <a:rPr lang="fr-FR" dirty="0" smtClean="0"/>
              <a:t>son état de santé nécessité de soins </a:t>
            </a:r>
          </a:p>
          <a:p>
            <a:pPr marL="742950" lvl="1" indent="-285750" algn="just">
              <a:buFontTx/>
              <a:buChar char="-"/>
            </a:pPr>
            <a:r>
              <a:rPr lang="fr-FR" dirty="0" smtClean="0"/>
              <a:t>Il est contraint d’interrompre temporairement ou définitivement son activité professionnelle</a:t>
            </a:r>
          </a:p>
          <a:p>
            <a:pPr marL="742950" lvl="1" indent="-285750" algn="just">
              <a:buFontTx/>
              <a:buChar char="-"/>
            </a:pPr>
            <a:endParaRPr lang="fr-FR" dirty="0" smtClean="0"/>
          </a:p>
          <a:p>
            <a:pPr marL="285750" indent="-285750" algn="just">
              <a:buFontTx/>
              <a:buChar char="-"/>
            </a:pPr>
            <a:r>
              <a:rPr lang="fr-FR" dirty="0" smtClean="0"/>
              <a:t>Il est fait état de </a:t>
            </a:r>
            <a:r>
              <a:rPr lang="fr-FR" b="1" dirty="0" smtClean="0"/>
              <a:t>« congés de maladie » </a:t>
            </a:r>
            <a:r>
              <a:rPr lang="fr-FR" dirty="0" smtClean="0"/>
              <a:t>et non seulement d’arrêt de travail</a:t>
            </a:r>
          </a:p>
          <a:p>
            <a:pPr marL="285750" indent="-285750" algn="just">
              <a:buFont typeface="Symbol"/>
              <a:buChar char="Þ"/>
            </a:pPr>
            <a:endParaRPr lang="fr-FR" dirty="0"/>
          </a:p>
          <a:p>
            <a:pPr marL="742950" lvl="1" indent="-285750" algn="just">
              <a:buFont typeface="Symbol"/>
              <a:buChar char="Þ"/>
            </a:pPr>
            <a:r>
              <a:rPr lang="fr-FR" dirty="0" smtClean="0"/>
              <a:t>Le fonctionnaire reste </a:t>
            </a:r>
            <a:r>
              <a:rPr lang="fr-FR" b="1" dirty="0" smtClean="0"/>
              <a:t>en activité </a:t>
            </a:r>
            <a:r>
              <a:rPr lang="fr-FR" dirty="0" smtClean="0"/>
              <a:t>aux yeux de la loi</a:t>
            </a:r>
          </a:p>
          <a:p>
            <a:pPr marL="742950" lvl="1" indent="-285750" algn="just">
              <a:buFont typeface="Symbol"/>
              <a:buChar char="Þ"/>
            </a:pPr>
            <a:endParaRPr lang="fr-FR" dirty="0" smtClean="0"/>
          </a:p>
          <a:p>
            <a:pPr marL="742950" lvl="1" indent="-285750" algn="just">
              <a:buFont typeface="Symbol"/>
              <a:buChar char="Þ"/>
            </a:pPr>
            <a:r>
              <a:rPr lang="fr-FR" dirty="0" smtClean="0"/>
              <a:t>L’agent est </a:t>
            </a:r>
            <a:r>
              <a:rPr lang="fr-FR" b="1" dirty="0" smtClean="0"/>
              <a:t>rémunéré</a:t>
            </a:r>
            <a:r>
              <a:rPr lang="fr-FR" dirty="0" smtClean="0"/>
              <a:t>, pendant une certaine durée </a:t>
            </a:r>
            <a:r>
              <a:rPr lang="fr-FR" b="1" dirty="0" smtClean="0"/>
              <a:t>par son employeur</a:t>
            </a:r>
            <a:r>
              <a:rPr lang="fr-FR" dirty="0" smtClean="0"/>
              <a:t> et non par la Sécurité Sociale</a:t>
            </a:r>
          </a:p>
        </p:txBody>
      </p:sp>
      <p:sp>
        <p:nvSpPr>
          <p:cNvPr id="5" name="Titre 1"/>
          <p:cNvSpPr txBox="1">
            <a:spLocks/>
          </p:cNvSpPr>
          <p:nvPr/>
        </p:nvSpPr>
        <p:spPr bwMode="auto">
          <a:xfrm>
            <a:off x="519113" y="816226"/>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La protection sociale statutaire</a:t>
            </a:r>
            <a:endParaRPr lang="fr-FR" sz="2800" b="1" u="sng" dirty="0">
              <a:solidFill>
                <a:srgbClr val="1F92B7"/>
              </a:solidFill>
              <a:latin typeface="Myriad Pro"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906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Rectangle 7"/>
          <p:cNvSpPr/>
          <p:nvPr/>
        </p:nvSpPr>
        <p:spPr>
          <a:xfrm>
            <a:off x="332509" y="1610234"/>
            <a:ext cx="8544296" cy="3693319"/>
          </a:xfrm>
          <a:prstGeom prst="rect">
            <a:avLst/>
          </a:prstGeom>
        </p:spPr>
        <p:txBody>
          <a:bodyPr wrap="square">
            <a:spAutoFit/>
          </a:bodyPr>
          <a:lstStyle/>
          <a:p>
            <a:pPr algn="ctr"/>
            <a:r>
              <a:rPr lang="fr-FR" dirty="0"/>
              <a:t>La protection sociale complémentaire est une </a:t>
            </a:r>
            <a:r>
              <a:rPr lang="fr-FR" b="1" u="sng" dirty="0"/>
              <a:t>couverture sociale facultative</a:t>
            </a:r>
          </a:p>
          <a:p>
            <a:pPr algn="ctr"/>
            <a:r>
              <a:rPr lang="fr-FR" dirty="0"/>
              <a:t>apportée aux employés qui vient en complément de celle prévue par le statut</a:t>
            </a:r>
          </a:p>
          <a:p>
            <a:pPr algn="ctr"/>
            <a:r>
              <a:rPr lang="fr-FR" dirty="0"/>
              <a:t>de la fonction publique et de celle de la sécurité sociale. </a:t>
            </a:r>
            <a:endParaRPr lang="fr-FR" dirty="0" smtClean="0"/>
          </a:p>
          <a:p>
            <a:pPr algn="just"/>
            <a:endParaRPr lang="fr-FR" dirty="0"/>
          </a:p>
          <a:p>
            <a:pPr algn="just"/>
            <a:r>
              <a:rPr lang="fr-FR" dirty="0" smtClean="0"/>
              <a:t>Elle </a:t>
            </a:r>
            <a:r>
              <a:rPr lang="fr-FR" dirty="0"/>
              <a:t>concerne </a:t>
            </a:r>
            <a:r>
              <a:rPr lang="fr-FR" dirty="0" smtClean="0"/>
              <a:t>:</a:t>
            </a:r>
          </a:p>
          <a:p>
            <a:pPr algn="just"/>
            <a:endParaRPr lang="fr-FR" dirty="0"/>
          </a:p>
          <a:p>
            <a:pPr algn="just"/>
            <a:r>
              <a:rPr lang="fr-FR" dirty="0"/>
              <a:t>• soit les risques liés à l’incapacité de travail, l’invalidité ou le décès, </a:t>
            </a:r>
            <a:r>
              <a:rPr lang="fr-FR" dirty="0" smtClean="0"/>
              <a:t>on parle </a:t>
            </a:r>
            <a:r>
              <a:rPr lang="fr-FR" dirty="0"/>
              <a:t>alors de </a:t>
            </a:r>
            <a:r>
              <a:rPr lang="fr-FR" b="1" dirty="0"/>
              <a:t>risques</a:t>
            </a:r>
            <a:r>
              <a:rPr lang="fr-FR" dirty="0"/>
              <a:t> « </a:t>
            </a:r>
            <a:r>
              <a:rPr lang="fr-FR" b="1" dirty="0"/>
              <a:t>prévoyance</a:t>
            </a:r>
            <a:r>
              <a:rPr lang="fr-FR" dirty="0"/>
              <a:t> » ou encore de couverture « </a:t>
            </a:r>
            <a:r>
              <a:rPr lang="fr-FR" dirty="0" smtClean="0"/>
              <a:t>maintien de </a:t>
            </a:r>
            <a:r>
              <a:rPr lang="fr-FR" dirty="0"/>
              <a:t>salaire </a:t>
            </a:r>
            <a:r>
              <a:rPr lang="fr-FR" dirty="0" smtClean="0"/>
              <a:t>»,</a:t>
            </a:r>
          </a:p>
          <a:p>
            <a:pPr algn="just"/>
            <a:endParaRPr lang="fr-FR" dirty="0"/>
          </a:p>
          <a:p>
            <a:pPr algn="just"/>
            <a:r>
              <a:rPr lang="fr-FR" dirty="0" smtClean="0"/>
              <a:t>• </a:t>
            </a:r>
            <a:r>
              <a:rPr lang="fr-FR" dirty="0"/>
              <a:t>soit les risques d’atteinte à l’intégrité physique des agents, on parle </a:t>
            </a:r>
            <a:r>
              <a:rPr lang="fr-FR" dirty="0" smtClean="0"/>
              <a:t>alors de </a:t>
            </a:r>
            <a:r>
              <a:rPr lang="fr-FR" b="1" dirty="0"/>
              <a:t>risques</a:t>
            </a:r>
            <a:r>
              <a:rPr lang="fr-FR" dirty="0"/>
              <a:t> « </a:t>
            </a:r>
            <a:r>
              <a:rPr lang="fr-FR" b="1" dirty="0"/>
              <a:t>santé</a:t>
            </a:r>
            <a:r>
              <a:rPr lang="fr-FR" dirty="0"/>
              <a:t> » ou complémentaire maladie</a:t>
            </a:r>
            <a:r>
              <a:rPr lang="fr-FR" dirty="0" smtClean="0"/>
              <a:t>,</a:t>
            </a:r>
          </a:p>
          <a:p>
            <a:pPr algn="just"/>
            <a:endParaRPr lang="fr-FR" dirty="0"/>
          </a:p>
          <a:p>
            <a:pPr algn="just"/>
            <a:r>
              <a:rPr lang="fr-FR" dirty="0"/>
              <a:t>• soit les deux risques : « santé » et « prévoyance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re 1"/>
          <p:cNvSpPr txBox="1">
            <a:spLocks/>
          </p:cNvSpPr>
          <p:nvPr/>
        </p:nvSpPr>
        <p:spPr bwMode="auto">
          <a:xfrm>
            <a:off x="519113" y="816226"/>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La protection sociale statutaire</a:t>
            </a:r>
            <a:endParaRPr lang="fr-FR" sz="2800" b="1" u="sng" dirty="0">
              <a:solidFill>
                <a:srgbClr val="1F92B7"/>
              </a:solidFill>
              <a:latin typeface="Myriad Pro" pitchFamily="34" charset="0"/>
            </a:endParaRPr>
          </a:p>
        </p:txBody>
      </p:sp>
    </p:spTree>
    <p:extLst>
      <p:ext uri="{BB962C8B-B14F-4D97-AF65-F5344CB8AC3E}">
        <p14:creationId xmlns:p14="http://schemas.microsoft.com/office/powerpoint/2010/main" val="1162848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320207" y="5305183"/>
            <a:ext cx="8042563" cy="261610"/>
          </a:xfrm>
          <a:prstGeom prst="rect">
            <a:avLst/>
          </a:prstGeom>
          <a:noFill/>
        </p:spPr>
        <p:txBody>
          <a:bodyPr wrap="square" rtlCol="0">
            <a:spAutoFit/>
          </a:bodyPr>
          <a:lstStyle/>
          <a:p>
            <a:r>
              <a:rPr lang="fr-FR" sz="1100" i="1" dirty="0" smtClean="0"/>
              <a:t>Extrait du Guide: La protection sociale complémentaire en 8 Questions – ANDCDG – Edition 2016</a:t>
            </a:r>
            <a:endParaRPr lang="fr-FR" sz="1100" i="1" dirty="0"/>
          </a:p>
        </p:txBody>
      </p:sp>
      <p:sp>
        <p:nvSpPr>
          <p:cNvPr id="8" name="Titre 1"/>
          <p:cNvSpPr txBox="1">
            <a:spLocks/>
          </p:cNvSpPr>
          <p:nvPr/>
        </p:nvSpPr>
        <p:spPr bwMode="auto">
          <a:xfrm>
            <a:off x="527528" y="646800"/>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La protection sociale statutaire</a:t>
            </a:r>
            <a:endParaRPr lang="fr-FR" sz="2800" b="1" u="sng" dirty="0">
              <a:solidFill>
                <a:srgbClr val="1F92B7"/>
              </a:solidFill>
              <a:latin typeface="Myriad Pro" pitchFamily="34" charset="0"/>
            </a:endParaRPr>
          </a:p>
        </p:txBody>
      </p:sp>
      <p:sp>
        <p:nvSpPr>
          <p:cNvPr id="5" name="Rectangle 4"/>
          <p:cNvSpPr/>
          <p:nvPr/>
        </p:nvSpPr>
        <p:spPr>
          <a:xfrm>
            <a:off x="269729" y="1549581"/>
            <a:ext cx="8585861" cy="1354217"/>
          </a:xfrm>
          <a:prstGeom prst="rect">
            <a:avLst/>
          </a:prstGeom>
        </p:spPr>
        <p:txBody>
          <a:bodyPr wrap="square">
            <a:spAutoFit/>
          </a:bodyPr>
          <a:lstStyle/>
          <a:p>
            <a:pPr algn="just"/>
            <a:r>
              <a:rPr lang="fr-FR" dirty="0"/>
              <a:t>La protection statutaire des agents publics (fonctionnaires et agents contractuels de droit public) reste limitée dans le temps, et peut vite avoir pour conséquence d’engendrer d’importantes pertes de revenus en cas d’arrêt maladie prolongé. </a:t>
            </a:r>
          </a:p>
          <a:p>
            <a:pPr algn="just"/>
            <a:endParaRPr lang="fr-FR" sz="1000" dirty="0"/>
          </a:p>
          <a:p>
            <a:pPr algn="just"/>
            <a:r>
              <a:rPr lang="fr-FR" dirty="0"/>
              <a:t>Par exemple, pour les fonctionnaires  :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55" y="3145352"/>
            <a:ext cx="5667807" cy="208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09700" y="5753594"/>
            <a:ext cx="8087096" cy="338554"/>
          </a:xfrm>
          <a:prstGeom prst="rect">
            <a:avLst/>
          </a:prstGeom>
          <a:noFill/>
        </p:spPr>
        <p:txBody>
          <a:bodyPr wrap="square" rtlCol="0">
            <a:spAutoFit/>
          </a:bodyPr>
          <a:lstStyle/>
          <a:p>
            <a:pPr algn="ctr"/>
            <a:r>
              <a:rPr lang="fr-FR" sz="1600" b="1" dirty="0" smtClean="0">
                <a:solidFill>
                  <a:srgbClr val="FF0000"/>
                </a:solidFill>
              </a:rPr>
              <a:t>Importance de mener une réflexion sur l’assurance indisponibilité physique</a:t>
            </a:r>
            <a:endParaRPr lang="fr-FR" sz="1600" b="1" dirty="0">
              <a:solidFill>
                <a:srgbClr val="FF0000"/>
              </a:solidFill>
            </a:endParaRPr>
          </a:p>
        </p:txBody>
      </p:sp>
    </p:spTree>
    <p:extLst>
      <p:ext uri="{BB962C8B-B14F-4D97-AF65-F5344CB8AC3E}">
        <p14:creationId xmlns:p14="http://schemas.microsoft.com/office/powerpoint/2010/main" val="787948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6333" y="1443038"/>
            <a:ext cx="8466138" cy="748242"/>
          </a:xfrm>
        </p:spPr>
        <p:txBody>
          <a:bodyPr/>
          <a:lstStyle/>
          <a:p>
            <a:pPr marL="0" indent="0" algn="ctr">
              <a:buNone/>
            </a:pPr>
            <a:r>
              <a:rPr lang="fr-FR" u="sng" dirty="0" smtClean="0"/>
              <a:t>De quoi parle t-on?</a:t>
            </a:r>
            <a:endParaRPr lang="fr-FR" u="sng" dirty="0"/>
          </a:p>
        </p:txBody>
      </p:sp>
      <p:sp>
        <p:nvSpPr>
          <p:cNvPr id="3" name="Espace réservé du texte 2"/>
          <p:cNvSpPr>
            <a:spLocks noGrp="1"/>
          </p:cNvSpPr>
          <p:nvPr>
            <p:ph type="body" sz="quarter" idx="13"/>
          </p:nvPr>
        </p:nvSpPr>
        <p:spPr/>
        <p:txBody>
          <a:bodyPr/>
          <a:lstStyle/>
          <a:p>
            <a:r>
              <a:rPr lang="fr-FR" dirty="0" smtClean="0"/>
              <a:t>PSC: Préparer le débat obligatoire</a:t>
            </a:r>
            <a:endParaRPr lang="fr-FR" dirty="0"/>
          </a:p>
        </p:txBody>
      </p:sp>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10" name="Espace réservé du contenu 2"/>
          <p:cNvSpPr txBox="1">
            <a:spLocks/>
          </p:cNvSpPr>
          <p:nvPr/>
        </p:nvSpPr>
        <p:spPr>
          <a:xfrm>
            <a:off x="498376" y="2191280"/>
            <a:ext cx="8229600" cy="7955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2400" dirty="0" smtClean="0"/>
              <a:t>La protection sociale complémentaire intervient dans 2 domaines : </a:t>
            </a:r>
          </a:p>
          <a:p>
            <a:pPr marL="0" indent="0" algn="just" defTabSz="914400">
              <a:buFont typeface="Arial"/>
              <a:buNone/>
              <a:defRPr/>
            </a:pPr>
            <a:endParaRPr lang="fr-FR" sz="2400" dirty="0" smtClean="0">
              <a:solidFill>
                <a:srgbClr val="111111"/>
              </a:solidFill>
              <a:latin typeface="Tahoma"/>
            </a:endParaRPr>
          </a:p>
          <a:p>
            <a:pPr marL="457200" lvl="1" indent="0" algn="just">
              <a:buFont typeface="Arial"/>
              <a:buNone/>
            </a:pPr>
            <a:endParaRPr lang="fr-FR" sz="2000" dirty="0" smtClean="0"/>
          </a:p>
          <a:p>
            <a:pPr lvl="1" algn="just"/>
            <a:endParaRPr lang="fr-FR" sz="2000" dirty="0"/>
          </a:p>
        </p:txBody>
      </p:sp>
      <p:sp>
        <p:nvSpPr>
          <p:cNvPr id="11" name="ZoneTexte 10">
            <a:extLst>
              <a:ext uri="{FF2B5EF4-FFF2-40B4-BE49-F238E27FC236}">
                <a16:creationId xmlns:a16="http://schemas.microsoft.com/office/drawing/2014/main" xmlns="" id="{FA8FED33-5458-40CB-A0CB-4AB016E5A0D4}"/>
              </a:ext>
            </a:extLst>
          </p:cNvPr>
          <p:cNvSpPr txBox="1"/>
          <p:nvPr/>
        </p:nvSpPr>
        <p:spPr>
          <a:xfrm>
            <a:off x="395536" y="3088297"/>
            <a:ext cx="8435280" cy="3416320"/>
          </a:xfrm>
          <a:prstGeom prst="rect">
            <a:avLst/>
          </a:prstGeom>
          <a:noFill/>
        </p:spPr>
        <p:txBody>
          <a:bodyPr wrap="square" numCol="2" rtlCol="0">
            <a:spAutoFit/>
          </a:bodyPr>
          <a:lstStyle/>
          <a:p>
            <a:pPr algn="just"/>
            <a:r>
              <a:rPr lang="fr-FR" u="sng" dirty="0">
                <a:solidFill>
                  <a:schemeClr val="tx2"/>
                </a:solidFill>
              </a:rPr>
              <a:t>Santé :</a:t>
            </a:r>
            <a:r>
              <a:rPr lang="fr-FR" dirty="0"/>
              <a:t> vise à couvrir les frais occasionnés par une maternité, une maladie ou un accident non pris en charge par la sécurité sociale</a:t>
            </a:r>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lgn="just"/>
            <a:r>
              <a:rPr lang="fr-FR" u="sng" dirty="0">
                <a:solidFill>
                  <a:schemeClr val="tx2"/>
                </a:solidFill>
              </a:rPr>
              <a:t>Prévoyance/maintien de salaire : </a:t>
            </a:r>
            <a:r>
              <a:rPr lang="fr-FR" dirty="0"/>
              <a:t>vise à couvrir </a:t>
            </a:r>
            <a:r>
              <a:rPr lang="fr-FR" sz="1800" dirty="0"/>
              <a:t>la perte de salaire/de retraite liée à une maladie, une invalidité/incapacité ou un décès</a:t>
            </a:r>
            <a:endParaRPr lang="fr-FR" dirty="0"/>
          </a:p>
          <a:p>
            <a:pPr marL="457200" lvl="1" indent="0">
              <a:buNone/>
            </a:pPr>
            <a:endParaRPr lang="fr-FR" dirty="0"/>
          </a:p>
        </p:txBody>
      </p:sp>
      <p:pic>
        <p:nvPicPr>
          <p:cNvPr id="12" name="Image 11">
            <a:extLst>
              <a:ext uri="{FF2B5EF4-FFF2-40B4-BE49-F238E27FC236}">
                <a16:creationId xmlns:a16="http://schemas.microsoft.com/office/drawing/2014/main" xmlns="" id="{32EF36DB-4EEE-4465-B7D0-7595E1F54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3849" y="4745639"/>
            <a:ext cx="1203598" cy="1203598"/>
          </a:xfrm>
          <a:prstGeom prst="rect">
            <a:avLst/>
          </a:prstGeom>
        </p:spPr>
      </p:pic>
      <p:pic>
        <p:nvPicPr>
          <p:cNvPr id="13" name="Image 12">
            <a:extLst>
              <a:ext uri="{FF2B5EF4-FFF2-40B4-BE49-F238E27FC236}">
                <a16:creationId xmlns:a16="http://schemas.microsoft.com/office/drawing/2014/main" xmlns="" id="{8DC27ADF-D8BF-4BEB-A59F-E486A3F07A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079" r="26146"/>
          <a:stretch/>
        </p:blipFill>
        <p:spPr>
          <a:xfrm>
            <a:off x="5928305" y="4389233"/>
            <a:ext cx="1584176" cy="1560004"/>
          </a:xfrm>
          <a:prstGeom prst="rect">
            <a:avLst/>
          </a:prstGeom>
        </p:spPr>
      </p:pic>
    </p:spTree>
    <p:extLst>
      <p:ext uri="{BB962C8B-B14F-4D97-AF65-F5344CB8AC3E}">
        <p14:creationId xmlns:p14="http://schemas.microsoft.com/office/powerpoint/2010/main" val="3958653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Titre 1"/>
          <p:cNvSpPr txBox="1">
            <a:spLocks/>
          </p:cNvSpPr>
          <p:nvPr/>
        </p:nvSpPr>
        <p:spPr>
          <a:xfrm>
            <a:off x="575501" y="2931253"/>
            <a:ext cx="8466138" cy="748242"/>
          </a:xfrm>
          <a:prstGeom prst="rect">
            <a:avLst/>
          </a:prstGeom>
        </p:spPr>
        <p:txBody>
          <a:bodyPr/>
          <a:lstStyle>
            <a:lvl1pPr marL="571500" indent="-571500" algn="l" defTabSz="457200" rtl="0" eaLnBrk="1" latinLnBrk="0" hangingPunct="1">
              <a:spcBef>
                <a:spcPct val="0"/>
              </a:spcBef>
              <a:buSzPct val="100000"/>
              <a:buFontTx/>
              <a:buBlip>
                <a:blip r:embed="rId3"/>
              </a:buBlip>
              <a:defRPr sz="3600" b="1" kern="1200">
                <a:solidFill>
                  <a:srgbClr val="83244E"/>
                </a:solidFill>
                <a:latin typeface="+mj-lt"/>
                <a:ea typeface="+mj-ea"/>
                <a:cs typeface="+mj-cs"/>
              </a:defRPr>
            </a:lvl1pPr>
          </a:lstStyle>
          <a:p>
            <a:pPr marL="0" indent="0" algn="ctr">
              <a:buFontTx/>
              <a:buNone/>
            </a:pPr>
            <a:r>
              <a:rPr lang="fr-FR" sz="2400" u="sng" dirty="0" smtClean="0"/>
              <a:t>Variation du régime indemnitaire &amp; congé maladie</a:t>
            </a:r>
            <a:endParaRPr lang="fr-FR" sz="2400" u="sng" dirty="0"/>
          </a:p>
        </p:txBody>
      </p:sp>
      <p:sp>
        <p:nvSpPr>
          <p:cNvPr id="9" name="ZoneTexte 8"/>
          <p:cNvSpPr txBox="1"/>
          <p:nvPr/>
        </p:nvSpPr>
        <p:spPr>
          <a:xfrm>
            <a:off x="261257" y="1733797"/>
            <a:ext cx="8562107" cy="369332"/>
          </a:xfrm>
          <a:prstGeom prst="rect">
            <a:avLst/>
          </a:prstGeom>
          <a:noFill/>
          <a:ln w="28575">
            <a:solidFill>
              <a:srgbClr val="FF0000"/>
            </a:solidFill>
          </a:ln>
        </p:spPr>
        <p:txBody>
          <a:bodyPr wrap="square" rtlCol="0">
            <a:spAutoFit/>
          </a:bodyPr>
          <a:lstStyle/>
          <a:p>
            <a:pPr algn="ctr"/>
            <a:r>
              <a:rPr lang="fr-FR" dirty="0" smtClean="0"/>
              <a:t>Traitement d’un agent = Traitement indiciaire Brut + IFSE + CIA</a:t>
            </a: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1457828254"/>
              </p:ext>
            </p:extLst>
          </p:nvPr>
        </p:nvGraphicFramePr>
        <p:xfrm>
          <a:off x="261258" y="2217716"/>
          <a:ext cx="8562107" cy="3690258"/>
        </p:xfrm>
        <a:graphic>
          <a:graphicData uri="http://schemas.openxmlformats.org/drawingml/2006/table">
            <a:tbl>
              <a:tblPr/>
              <a:tblGrid>
                <a:gridCol w="1911926"/>
                <a:gridCol w="3381155"/>
                <a:gridCol w="3269026"/>
              </a:tblGrid>
              <a:tr h="396138">
                <a:tc>
                  <a:txBody>
                    <a:bodyPr/>
                    <a:lstStyle/>
                    <a:p>
                      <a:pPr algn="ctr"/>
                      <a:r>
                        <a:rPr lang="fr-FR" sz="1100" b="0" dirty="0">
                          <a:effectLst/>
                          <a:latin typeface="MontserratBold"/>
                        </a:rPr>
                        <a:t/>
                      </a:r>
                      <a:br>
                        <a:rPr lang="fr-FR" sz="1100" b="0" dirty="0">
                          <a:effectLst/>
                          <a:latin typeface="MontserratBold"/>
                        </a:rPr>
                      </a:br>
                      <a:endParaRPr lang="fr-FR" sz="1100" dirty="0">
                        <a:effectLst/>
                      </a:endParaRP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800" b="1" dirty="0" smtClean="0">
                          <a:effectLst/>
                          <a:latin typeface="MontserratBold"/>
                        </a:rPr>
                        <a:t>IFSE </a:t>
                      </a:r>
                      <a:r>
                        <a:rPr lang="fr-FR" sz="1050" b="0" dirty="0" smtClean="0">
                          <a:effectLst/>
                          <a:latin typeface="MontserratBold"/>
                        </a:rPr>
                        <a:t>(1)</a:t>
                      </a:r>
                      <a:endParaRPr lang="fr-FR" sz="1800" b="0" dirty="0">
                        <a:effectLst/>
                      </a:endParaRP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800" b="1" dirty="0" smtClean="0"/>
                        <a:t>CIA</a:t>
                      </a:r>
                      <a:r>
                        <a:rPr lang="fr-FR" sz="1100" b="0" dirty="0" smtClean="0"/>
                        <a:t> (2)</a:t>
                      </a:r>
                      <a:endParaRPr lang="fr-FR" sz="1800" b="0" dirty="0"/>
                    </a:p>
                  </a:txBody>
                  <a:tcPr marL="47238" marR="47238" marT="23619" marB="236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6032">
                <a:tc>
                  <a:txBody>
                    <a:bodyPr/>
                    <a:lstStyle/>
                    <a:p>
                      <a:r>
                        <a:rPr lang="fr-FR" sz="1100" b="0" dirty="0">
                          <a:effectLst/>
                          <a:latin typeface="MontserratBold"/>
                        </a:rPr>
                        <a:t>La collectivité applique les règles relatives aux fonctionnaires de l’Etat :</a:t>
                      </a:r>
                      <a:endParaRPr lang="fr-FR" sz="1100" dirty="0">
                        <a:effectLst/>
                      </a:endParaRP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fr-FR" sz="1100" dirty="0">
                          <a:effectLst/>
                        </a:rPr>
                        <a:t>CMO/CITIS : Maintien de l’IFSE dans les mêmes proportions que le </a:t>
                      </a:r>
                      <a:r>
                        <a:rPr lang="fr-FR" sz="1100" dirty="0" smtClean="0">
                          <a:effectLst/>
                        </a:rPr>
                        <a:t>traitement</a:t>
                      </a:r>
                    </a:p>
                    <a:p>
                      <a:pPr algn="just"/>
                      <a:endParaRPr lang="fr-FR" sz="1100" dirty="0">
                        <a:effectLst/>
                      </a:endParaRPr>
                    </a:p>
                    <a:p>
                      <a:pPr algn="just"/>
                      <a:r>
                        <a:rPr lang="fr-FR" sz="1100" b="1" dirty="0">
                          <a:solidFill>
                            <a:srgbClr val="FF0000"/>
                          </a:solidFill>
                          <a:effectLst/>
                        </a:rPr>
                        <a:t>CLM/CLD : Pas de maintien</a:t>
                      </a:r>
                    </a:p>
                    <a:p>
                      <a:pPr algn="just"/>
                      <a:r>
                        <a:rPr lang="fr-FR" sz="1100" i="1" dirty="0">
                          <a:effectLst/>
                        </a:rPr>
                        <a:t>(Interprétation juridiquement majoritaire retenue par le contrôle de légalité et la CAA de Paris)</a:t>
                      </a:r>
                      <a:endParaRPr lang="fr-FR" sz="1100" dirty="0">
                        <a:effectLst/>
                      </a:endParaRP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fr-FR" sz="1100" dirty="0">
                          <a:effectLst/>
                        </a:rPr>
                        <a:t>Pas de modulation du CIA selon les absences (= modulation en fonction de l'engagement professionnel et de la manière de servir, selon les critères définis par délibération)</a:t>
                      </a: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28088">
                <a:tc>
                  <a:txBody>
                    <a:bodyPr/>
                    <a:lstStyle/>
                    <a:p>
                      <a:r>
                        <a:rPr lang="fr-FR" sz="1100" b="0" dirty="0">
                          <a:effectLst/>
                          <a:latin typeface="MontserratBold"/>
                        </a:rPr>
                        <a:t>La collectivité applique ses règles propres :</a:t>
                      </a:r>
                      <a:endParaRPr lang="fr-FR" sz="1100" dirty="0">
                        <a:effectLst/>
                      </a:endParaRP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fr-FR" sz="1100" dirty="0">
                          <a:effectLst/>
                        </a:rPr>
                        <a:t>CMO/CITIS : Maintien de l’IFSE dans les mêmes proportions que le </a:t>
                      </a:r>
                      <a:r>
                        <a:rPr lang="fr-FR" sz="1100" dirty="0" smtClean="0">
                          <a:effectLst/>
                        </a:rPr>
                        <a:t>traitement</a:t>
                      </a:r>
                    </a:p>
                    <a:p>
                      <a:pPr algn="just"/>
                      <a:endParaRPr lang="fr-FR" sz="1100" dirty="0">
                        <a:effectLst/>
                      </a:endParaRPr>
                    </a:p>
                    <a:p>
                      <a:pPr algn="just"/>
                      <a:r>
                        <a:rPr lang="fr-FR" sz="1100" dirty="0">
                          <a:effectLst/>
                        </a:rPr>
                        <a:t>CLM/CLD : Maintien de l’IFSE dans les mêmes proportions que le </a:t>
                      </a:r>
                      <a:r>
                        <a:rPr lang="fr-FR" sz="1100" dirty="0" smtClean="0">
                          <a:effectLst/>
                        </a:rPr>
                        <a:t>traitement</a:t>
                      </a:r>
                    </a:p>
                    <a:p>
                      <a:pPr algn="just"/>
                      <a:endParaRPr lang="fr-FR" sz="1100" dirty="0">
                        <a:effectLst/>
                      </a:endParaRPr>
                    </a:p>
                    <a:p>
                      <a:pPr algn="just"/>
                      <a:r>
                        <a:rPr lang="fr-FR" sz="1100" i="1" dirty="0">
                          <a:effectLst/>
                        </a:rPr>
                        <a:t>(Interprétation retenue par la décision isolée de la CAA de Nancy = incertitude juridique sur la possibilité de maintenir)</a:t>
                      </a:r>
                      <a:endParaRPr lang="fr-FR" sz="1100" dirty="0">
                        <a:effectLst/>
                      </a:endParaRP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fr-FR" sz="1100" dirty="0">
                          <a:effectLst/>
                        </a:rPr>
                        <a:t>Modulation du CIA selon les absences </a:t>
                      </a:r>
                      <a:r>
                        <a:rPr lang="fr-FR" sz="1100" i="1" dirty="0">
                          <a:effectLst/>
                        </a:rPr>
                        <a:t>(Interprétation retenue par le TA de Cergy-Pontoise = incertitude juridique sur la possibilité de tenir compte des absences comme critères d’attribution du CIA)</a:t>
                      </a:r>
                      <a:endParaRPr lang="fr-FR" sz="1100" dirty="0">
                        <a:effectLst/>
                      </a:endParaRPr>
                    </a:p>
                  </a:txBody>
                  <a:tcPr marL="24603" marR="24603" marT="22143" marB="221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2" name="ZoneTexte 11"/>
          <p:cNvSpPr txBox="1"/>
          <p:nvPr/>
        </p:nvSpPr>
        <p:spPr>
          <a:xfrm>
            <a:off x="777337" y="5967350"/>
            <a:ext cx="7635833" cy="430887"/>
          </a:xfrm>
          <a:prstGeom prst="rect">
            <a:avLst/>
          </a:prstGeom>
          <a:noFill/>
        </p:spPr>
        <p:txBody>
          <a:bodyPr wrap="square" rtlCol="0">
            <a:spAutoFit/>
          </a:bodyPr>
          <a:lstStyle/>
          <a:p>
            <a:r>
              <a:rPr lang="fr-FR" sz="1100" i="1" dirty="0" smtClean="0"/>
              <a:t>1 </a:t>
            </a:r>
            <a:r>
              <a:rPr lang="fr-FR" sz="1100" i="1" dirty="0"/>
              <a:t>Indemnité de fonctions, de sujétions et d'expertise </a:t>
            </a:r>
            <a:endParaRPr lang="fr-FR" sz="1100" i="1" dirty="0" smtClean="0"/>
          </a:p>
          <a:p>
            <a:r>
              <a:rPr lang="fr-FR" sz="1100" i="1" dirty="0" smtClean="0"/>
              <a:t>2 Complément Indemnitaire annuel</a:t>
            </a:r>
            <a:endParaRPr lang="fr-FR" sz="1100"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re 1"/>
          <p:cNvSpPr txBox="1">
            <a:spLocks/>
          </p:cNvSpPr>
          <p:nvPr/>
        </p:nvSpPr>
        <p:spPr bwMode="auto">
          <a:xfrm>
            <a:off x="527528" y="673722"/>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La protection sociale statutaire : </a:t>
            </a:r>
          </a:p>
          <a:p>
            <a:pPr algn="ctr"/>
            <a:endParaRPr lang="fr-FR" sz="1000" b="1" dirty="0" smtClean="0">
              <a:solidFill>
                <a:srgbClr val="1F92B7"/>
              </a:solidFill>
              <a:latin typeface="Myriad Pro" pitchFamily="34" charset="0"/>
            </a:endParaRPr>
          </a:p>
          <a:p>
            <a:pPr algn="ctr"/>
            <a:r>
              <a:rPr lang="fr-FR" sz="2400" b="1" dirty="0" smtClean="0">
                <a:solidFill>
                  <a:srgbClr val="1F92B7"/>
                </a:solidFill>
                <a:latin typeface="Myriad Pro" pitchFamily="34" charset="0"/>
              </a:rPr>
              <a:t>Modulation du régime indemnitaire</a:t>
            </a:r>
            <a:endParaRPr lang="fr-FR" sz="2400" b="1" dirty="0">
              <a:solidFill>
                <a:srgbClr val="1F92B7"/>
              </a:solidFill>
              <a:latin typeface="Myriad Pro" pitchFamily="34" charset="0"/>
            </a:endParaRPr>
          </a:p>
        </p:txBody>
      </p:sp>
    </p:spTree>
    <p:extLst>
      <p:ext uri="{BB962C8B-B14F-4D97-AF65-F5344CB8AC3E}">
        <p14:creationId xmlns:p14="http://schemas.microsoft.com/office/powerpoint/2010/main" val="2543666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0634" y="1424145"/>
            <a:ext cx="8413668" cy="5816977"/>
          </a:xfrm>
          <a:prstGeom prst="rect">
            <a:avLst/>
          </a:prstGeom>
          <a:noFill/>
        </p:spPr>
        <p:txBody>
          <a:bodyPr wrap="square" rtlCol="0">
            <a:spAutoFit/>
          </a:bodyPr>
          <a:lstStyle/>
          <a:p>
            <a:r>
              <a:rPr lang="fr-FR" sz="1600" b="1" dirty="0" smtClean="0">
                <a:solidFill>
                  <a:srgbClr val="00B050"/>
                </a:solidFill>
              </a:rPr>
              <a:t>-&gt; Enjeu de Motivation :</a:t>
            </a:r>
          </a:p>
          <a:p>
            <a:pPr marL="742950" lvl="1" indent="-285750">
              <a:buFontTx/>
              <a:buChar char="-"/>
            </a:pPr>
            <a:r>
              <a:rPr lang="fr-FR" sz="1400" dirty="0" smtClean="0"/>
              <a:t>Favorise la reconnaissance des agents</a:t>
            </a:r>
          </a:p>
          <a:p>
            <a:pPr marL="742950" lvl="1" indent="-285750">
              <a:buFontTx/>
              <a:buChar char="-"/>
            </a:pPr>
            <a:r>
              <a:rPr lang="fr-FR" sz="1400" dirty="0" smtClean="0"/>
              <a:t>Permet de les aider dans leur vie privée</a:t>
            </a:r>
          </a:p>
          <a:p>
            <a:pPr marL="742950" lvl="1" indent="-285750">
              <a:buFontTx/>
              <a:buChar char="-"/>
            </a:pPr>
            <a:r>
              <a:rPr lang="fr-FR" sz="1400" dirty="0" smtClean="0"/>
              <a:t>Contribue à développer un sentiment d’appartenance plus fort à la collectivité</a:t>
            </a:r>
          </a:p>
          <a:p>
            <a:pPr marL="285750" indent="-285750">
              <a:buFontTx/>
              <a:buChar char="-"/>
            </a:pPr>
            <a:endParaRPr lang="fr-FR" sz="1400" dirty="0" smtClean="0"/>
          </a:p>
          <a:p>
            <a:r>
              <a:rPr lang="fr-FR" sz="1600" b="1" dirty="0" smtClean="0">
                <a:solidFill>
                  <a:srgbClr val="00B050"/>
                </a:solidFill>
              </a:rPr>
              <a:t>-&gt; </a:t>
            </a:r>
            <a:r>
              <a:rPr lang="fr-FR" sz="1600" b="1" dirty="0">
                <a:solidFill>
                  <a:srgbClr val="00B050"/>
                </a:solidFill>
              </a:rPr>
              <a:t>Enjeu </a:t>
            </a:r>
            <a:r>
              <a:rPr lang="fr-FR" sz="1600" b="1" dirty="0" smtClean="0">
                <a:solidFill>
                  <a:srgbClr val="00B050"/>
                </a:solidFill>
              </a:rPr>
              <a:t>d’Attractivité: Facilite le recrutement des agents : </a:t>
            </a:r>
          </a:p>
          <a:p>
            <a:pPr marL="742950" lvl="1" indent="-285750">
              <a:buFontTx/>
              <a:buChar char="-"/>
            </a:pPr>
            <a:r>
              <a:rPr lang="fr-FR" sz="1400" dirty="0" smtClean="0"/>
              <a:t>Ne pas être en décalage par rapport à ses collègues voisins</a:t>
            </a:r>
          </a:p>
          <a:p>
            <a:pPr marL="742950" lvl="1" indent="-285750">
              <a:buFontTx/>
              <a:buChar char="-"/>
            </a:pPr>
            <a:r>
              <a:rPr lang="fr-FR" sz="1400" dirty="0" smtClean="0"/>
              <a:t>Rester compétitifs par rapport au secteur privé</a:t>
            </a:r>
          </a:p>
          <a:p>
            <a:pPr marL="742950" lvl="1" indent="-285750">
              <a:buFontTx/>
              <a:buChar char="-"/>
            </a:pPr>
            <a:r>
              <a:rPr lang="fr-FR" sz="1400" dirty="0" smtClean="0"/>
              <a:t>Facilite les transferts de personnel au niveau de l’intercommunalité ou au sein des communes nouvelles</a:t>
            </a:r>
          </a:p>
          <a:p>
            <a:pPr marL="742950" lvl="1" indent="-285750">
              <a:buFontTx/>
              <a:buChar char="-"/>
            </a:pPr>
            <a:r>
              <a:rPr lang="fr-FR" sz="1400" dirty="0" smtClean="0"/>
              <a:t>Facilite le dialogue social pour accompagner les changements</a:t>
            </a:r>
          </a:p>
          <a:p>
            <a:endParaRPr lang="fr-FR" sz="1400" b="1" dirty="0" smtClean="0"/>
          </a:p>
          <a:p>
            <a:r>
              <a:rPr lang="fr-FR" sz="1600" b="1" dirty="0" smtClean="0">
                <a:solidFill>
                  <a:srgbClr val="00B050"/>
                </a:solidFill>
              </a:rPr>
              <a:t>-&gt; </a:t>
            </a:r>
            <a:r>
              <a:rPr lang="fr-FR" sz="1600" b="1" dirty="0">
                <a:solidFill>
                  <a:srgbClr val="00B050"/>
                </a:solidFill>
              </a:rPr>
              <a:t>Enjeu de Performance:</a:t>
            </a:r>
          </a:p>
          <a:p>
            <a:pPr marL="742950" lvl="1" indent="-285750">
              <a:buFontTx/>
              <a:buChar char="-"/>
            </a:pPr>
            <a:r>
              <a:rPr lang="fr-FR" sz="1400" dirty="0"/>
              <a:t>Beaucoup d’agents retardent leurs soins importants</a:t>
            </a:r>
          </a:p>
          <a:p>
            <a:pPr marL="742950" lvl="1" indent="-285750">
              <a:buFontTx/>
              <a:buChar char="-"/>
            </a:pPr>
            <a:r>
              <a:rPr lang="fr-FR" sz="1400" dirty="0"/>
              <a:t>Agents en difficulté financière du fait d’arrêt maladie successifs =&gt; reprise anticipée sans consolidation</a:t>
            </a:r>
          </a:p>
          <a:p>
            <a:pPr marL="742950" lvl="1" indent="-285750">
              <a:buFontTx/>
              <a:buChar char="-"/>
            </a:pPr>
            <a:r>
              <a:rPr lang="fr-FR" sz="1400" dirty="0"/>
              <a:t>Contexte de FPT vieillissante</a:t>
            </a:r>
          </a:p>
          <a:p>
            <a:endParaRPr lang="fr-FR" sz="1400" b="1" dirty="0"/>
          </a:p>
          <a:p>
            <a:r>
              <a:rPr lang="fr-FR" sz="1600" b="1" dirty="0" smtClean="0">
                <a:solidFill>
                  <a:srgbClr val="00B050"/>
                </a:solidFill>
              </a:rPr>
              <a:t>-&gt; Enjeu de Dialogue Social :</a:t>
            </a:r>
          </a:p>
          <a:p>
            <a:pPr algn="just"/>
            <a:r>
              <a:rPr lang="fr-FR" sz="1400" b="1" dirty="0"/>
              <a:t>	</a:t>
            </a:r>
            <a:r>
              <a:rPr lang="fr-FR" sz="1400" dirty="0"/>
              <a:t>N</a:t>
            </a:r>
            <a:r>
              <a:rPr lang="fr-FR" sz="1400" dirty="0" smtClean="0"/>
              <a:t>e </a:t>
            </a:r>
            <a:r>
              <a:rPr lang="fr-FR" sz="1400" dirty="0"/>
              <a:t>pas se limiter à une réflexion sur les coûts mais engager une discussion sur les conditions de </a:t>
            </a:r>
            <a:r>
              <a:rPr lang="fr-FR" sz="1400" dirty="0" smtClean="0"/>
              <a:t>	travail </a:t>
            </a:r>
            <a:r>
              <a:rPr lang="fr-FR" sz="1400" dirty="0"/>
              <a:t>et les </a:t>
            </a:r>
            <a:r>
              <a:rPr lang="fr-FR" sz="1400" dirty="0" smtClean="0"/>
              <a:t>risques </a:t>
            </a:r>
            <a:r>
              <a:rPr lang="fr-FR" sz="1400" dirty="0"/>
              <a:t>professionnels. Il peut s’agir d’un nouveau levier de négociation, notamment </a:t>
            </a:r>
            <a:r>
              <a:rPr lang="fr-FR" sz="1400" dirty="0" smtClean="0"/>
              <a:t>	dans </a:t>
            </a:r>
            <a:r>
              <a:rPr lang="fr-FR" sz="1400" dirty="0"/>
              <a:t>le cadre des 1607 </a:t>
            </a:r>
            <a:r>
              <a:rPr lang="fr-FR" sz="1400" dirty="0" smtClean="0"/>
              <a:t>heures.</a:t>
            </a:r>
            <a:endParaRPr lang="fr-FR" sz="1400" dirty="0"/>
          </a:p>
          <a:p>
            <a:endParaRPr lang="fr-FR" sz="1400" b="1" dirty="0" smtClean="0"/>
          </a:p>
          <a:p>
            <a:pPr marL="742950" lvl="1" indent="-285750">
              <a:buFontTx/>
              <a:buChar char="-"/>
            </a:pPr>
            <a:endParaRPr lang="fr-FR" sz="1400" dirty="0"/>
          </a:p>
          <a:p>
            <a:pPr marL="742950" lvl="1" indent="-285750">
              <a:buFontTx/>
              <a:buChar char="-"/>
            </a:pPr>
            <a:endParaRPr lang="fr-FR" sz="1400" dirty="0"/>
          </a:p>
          <a:p>
            <a:endParaRPr lang="fr-FR" sz="1400" dirty="0"/>
          </a:p>
        </p:txBody>
      </p:sp>
      <p:sp>
        <p:nvSpPr>
          <p:cNvPr id="5" name="Titre 1"/>
          <p:cNvSpPr txBox="1">
            <a:spLocks/>
          </p:cNvSpPr>
          <p:nvPr/>
        </p:nvSpPr>
        <p:spPr bwMode="auto">
          <a:xfrm>
            <a:off x="519113" y="644034"/>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Les enjeux pour la collectivité</a:t>
            </a:r>
            <a:endParaRPr lang="fr-FR" sz="2800" b="1" u="sng" dirty="0">
              <a:solidFill>
                <a:srgbClr val="1F92B7"/>
              </a:solidFill>
              <a:latin typeface="Myriad Pro"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11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 xmlns:a16="http://schemas.microsoft.com/office/drawing/2014/main" id="{10CF23E6-BF96-46D0-8794-E93393BCB019}"/>
              </a:ext>
            </a:extLst>
          </p:cNvPr>
          <p:cNvSpPr txBox="1"/>
          <p:nvPr/>
        </p:nvSpPr>
        <p:spPr>
          <a:xfrm>
            <a:off x="0" y="5755322"/>
            <a:ext cx="8686800" cy="646331"/>
          </a:xfrm>
          <a:prstGeom prst="rect">
            <a:avLst/>
          </a:prstGeom>
          <a:noFill/>
        </p:spPr>
        <p:txBody>
          <a:bodyPr wrap="square" rtlCol="0">
            <a:spAutoFit/>
          </a:bodyPr>
          <a:lstStyle/>
          <a:p>
            <a:pPr algn="ctr"/>
            <a:r>
              <a:rPr lang="fr-FR" sz="1200" i="1" dirty="0"/>
              <a:t>Données issues du </a:t>
            </a:r>
            <a:r>
              <a:rPr lang="fr-FR" sz="1200" i="1" u="sng" dirty="0"/>
              <a:t>Panorama 2020 Qualité de vie au travail et santé des agents dans les collectivités territoriales </a:t>
            </a:r>
            <a:r>
              <a:rPr lang="fr-FR" sz="1200" i="1" dirty="0"/>
              <a:t>– </a:t>
            </a:r>
            <a:r>
              <a:rPr lang="fr-FR" sz="1200" i="1" dirty="0" err="1" smtClean="0"/>
              <a:t>Sofaxis</a:t>
            </a:r>
            <a:r>
              <a:rPr lang="fr-FR" sz="1200" i="1" dirty="0" smtClean="0"/>
              <a:t> </a:t>
            </a:r>
          </a:p>
          <a:p>
            <a:pPr algn="ctr"/>
            <a:endParaRPr lang="fr-FR" sz="1200" i="1" dirty="0"/>
          </a:p>
          <a:p>
            <a:pPr algn="ctr"/>
            <a:r>
              <a:rPr lang="fr-FR" sz="1200" i="1" dirty="0" smtClean="0"/>
              <a:t>(Source: CDG 67) </a:t>
            </a:r>
            <a:endParaRPr lang="fr-FR" sz="1200" i="1" dirty="0"/>
          </a:p>
        </p:txBody>
      </p:sp>
      <p:sp>
        <p:nvSpPr>
          <p:cNvPr id="6" name="ZoneTexte 5">
            <a:extLst>
              <a:ext uri="{FF2B5EF4-FFF2-40B4-BE49-F238E27FC236}">
                <a16:creationId xmlns="" xmlns:a16="http://schemas.microsoft.com/office/drawing/2014/main" id="{F82DEAF4-2D93-40FD-9E6B-29F2D5FE21DF}"/>
              </a:ext>
            </a:extLst>
          </p:cNvPr>
          <p:cNvSpPr txBox="1"/>
          <p:nvPr/>
        </p:nvSpPr>
        <p:spPr>
          <a:xfrm>
            <a:off x="162854" y="2276124"/>
            <a:ext cx="5652120" cy="3139321"/>
          </a:xfrm>
          <a:prstGeom prst="rect">
            <a:avLst/>
          </a:prstGeom>
          <a:noFill/>
        </p:spPr>
        <p:txBody>
          <a:bodyPr wrap="square" numCol="1" rtlCol="0">
            <a:spAutoFit/>
          </a:bodyPr>
          <a:lstStyle/>
          <a:p>
            <a:pPr marL="742950" lvl="1" indent="-285750" algn="just">
              <a:buFontTx/>
              <a:buChar char="-"/>
            </a:pPr>
            <a:r>
              <a:rPr lang="fr-FR" dirty="0"/>
              <a:t>Taux d’absentéisme : pour 100 agents, en moyenne </a:t>
            </a:r>
            <a:r>
              <a:rPr lang="fr-FR" b="1" dirty="0"/>
              <a:t>9,2 sont absents pour raisons de santé (hors maternité) sur </a:t>
            </a:r>
            <a:r>
              <a:rPr lang="fr-FR" b="1" dirty="0" smtClean="0"/>
              <a:t>l’année</a:t>
            </a:r>
          </a:p>
          <a:p>
            <a:pPr marL="742950" lvl="1" indent="-285750" algn="just">
              <a:buFontTx/>
              <a:buChar char="-"/>
            </a:pPr>
            <a:endParaRPr lang="fr-FR" b="1" dirty="0"/>
          </a:p>
          <a:p>
            <a:pPr marL="742950" lvl="1" indent="-285750" algn="just">
              <a:buFontTx/>
              <a:buChar char="-"/>
            </a:pPr>
            <a:r>
              <a:rPr lang="fr-FR" dirty="0" smtClean="0"/>
              <a:t>Taux </a:t>
            </a:r>
            <a:r>
              <a:rPr lang="fr-FR" dirty="0"/>
              <a:t>de gravité : </a:t>
            </a:r>
            <a:r>
              <a:rPr lang="fr-FR" b="1" dirty="0"/>
              <a:t>47 jours d’absence </a:t>
            </a:r>
            <a:r>
              <a:rPr lang="fr-FR" dirty="0"/>
              <a:t>par </a:t>
            </a:r>
            <a:r>
              <a:rPr lang="fr-FR" dirty="0" smtClean="0"/>
              <a:t>arrêt</a:t>
            </a:r>
          </a:p>
          <a:p>
            <a:pPr marL="742950" lvl="1" indent="-285750" algn="just">
              <a:buFontTx/>
              <a:buChar char="-"/>
            </a:pPr>
            <a:endParaRPr lang="fr-FR" dirty="0"/>
          </a:p>
          <a:p>
            <a:pPr marL="742950" lvl="1" indent="-285750" algn="just">
              <a:buFontTx/>
              <a:buChar char="-"/>
            </a:pPr>
            <a:r>
              <a:rPr lang="fr-FR" dirty="0">
                <a:latin typeface="Tahoma"/>
              </a:rPr>
              <a:t>Taux d’exposition : </a:t>
            </a:r>
            <a:r>
              <a:rPr lang="fr-FR" b="1" dirty="0">
                <a:latin typeface="Tahoma"/>
              </a:rPr>
              <a:t>41% des agents </a:t>
            </a:r>
            <a:r>
              <a:rPr lang="fr-FR" dirty="0">
                <a:latin typeface="Tahoma"/>
              </a:rPr>
              <a:t>sont </a:t>
            </a:r>
            <a:r>
              <a:rPr lang="fr-FR" b="1" dirty="0">
                <a:latin typeface="Tahoma"/>
              </a:rPr>
              <a:t>absents au moins 1 fois </a:t>
            </a:r>
            <a:r>
              <a:rPr lang="fr-FR" dirty="0">
                <a:latin typeface="Tahoma"/>
              </a:rPr>
              <a:t>dans </a:t>
            </a:r>
            <a:r>
              <a:rPr lang="fr-FR" dirty="0" smtClean="0">
                <a:latin typeface="Tahoma"/>
              </a:rPr>
              <a:t>l’année</a:t>
            </a:r>
          </a:p>
          <a:p>
            <a:pPr marL="742950" lvl="1" indent="-285750" algn="just">
              <a:buFontTx/>
              <a:buChar char="-"/>
            </a:pPr>
            <a:endParaRPr lang="fr-FR" dirty="0">
              <a:latin typeface="Tahoma"/>
            </a:endParaRPr>
          </a:p>
          <a:p>
            <a:pPr marL="742950" lvl="1" indent="-285750" algn="just">
              <a:buFontTx/>
              <a:buChar char="-"/>
            </a:pPr>
            <a:r>
              <a:rPr lang="fr-FR" dirty="0" smtClean="0">
                <a:latin typeface="Tahoma"/>
              </a:rPr>
              <a:t>Pour </a:t>
            </a:r>
            <a:r>
              <a:rPr lang="fr-FR" dirty="0">
                <a:latin typeface="Tahoma"/>
              </a:rPr>
              <a:t>100 agents on dénombre 3 longue maladie/longue durée/grave maladie</a:t>
            </a:r>
          </a:p>
        </p:txBody>
      </p:sp>
      <p:pic>
        <p:nvPicPr>
          <p:cNvPr id="7" name="Image 6">
            <a:extLst>
              <a:ext uri="{FF2B5EF4-FFF2-40B4-BE49-F238E27FC236}">
                <a16:creationId xmlns="" xmlns:a16="http://schemas.microsoft.com/office/drawing/2014/main" id="{A033C920-BBA0-45C0-A5C8-74C932719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9" y="3003493"/>
            <a:ext cx="2757245" cy="2607895"/>
          </a:xfrm>
          <a:prstGeom prst="rect">
            <a:avLst/>
          </a:prstGeom>
        </p:spPr>
      </p:pic>
      <p:pic>
        <p:nvPicPr>
          <p:cNvPr id="11" name="Image 10">
            <a:extLst>
              <a:ext uri="{FF2B5EF4-FFF2-40B4-BE49-F238E27FC236}">
                <a16:creationId xmlns="" xmlns:a16="http://schemas.microsoft.com/office/drawing/2014/main" id="{90CF5D4D-F608-4C8A-8C0E-966A4130C7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0483" y="2012209"/>
            <a:ext cx="668478" cy="991284"/>
          </a:xfrm>
          <a:prstGeom prst="rect">
            <a:avLst/>
          </a:prstGeom>
        </p:spPr>
      </p:pic>
      <p:sp>
        <p:nvSpPr>
          <p:cNvPr id="8" name="Titre 1"/>
          <p:cNvSpPr txBox="1">
            <a:spLocks/>
          </p:cNvSpPr>
          <p:nvPr/>
        </p:nvSpPr>
        <p:spPr>
          <a:xfrm>
            <a:off x="1630697" y="743215"/>
            <a:ext cx="7643192" cy="1042127"/>
          </a:xfrm>
          <a:prstGeom prst="rect">
            <a:avLst/>
          </a:prstGeom>
        </p:spPr>
        <p:txBody>
          <a:bodyPr>
            <a:noAutofit/>
          </a:bodyPr>
          <a:lstStyle>
            <a:lvl1pPr marL="361950" indent="0" algn="l" defTabSz="457200" rtl="0" eaLnBrk="1" latinLnBrk="0" hangingPunct="1">
              <a:spcBef>
                <a:spcPct val="0"/>
              </a:spcBef>
              <a:buNone/>
              <a:defRPr sz="4400" kern="1200">
                <a:solidFill>
                  <a:srgbClr val="2FA4BB"/>
                </a:solidFill>
                <a:latin typeface="+mj-lt"/>
                <a:ea typeface="+mj-ea"/>
                <a:cs typeface="+mj-cs"/>
              </a:defRPr>
            </a:lvl1pPr>
          </a:lstStyle>
          <a:p>
            <a:r>
              <a:rPr lang="fr-FR" sz="2800" b="1" u="sng" dirty="0" smtClean="0">
                <a:solidFill>
                  <a:srgbClr val="0098BE"/>
                </a:solidFill>
              </a:rPr>
              <a:t>Quelques données nationales</a:t>
            </a:r>
            <a:endParaRPr lang="fr-FR" sz="2800" b="1" u="sng" dirty="0">
              <a:solidFill>
                <a:srgbClr val="0098BE"/>
              </a:solidFill>
            </a:endParaRP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243448" y="1490952"/>
            <a:ext cx="6964877" cy="369332"/>
          </a:xfrm>
          <a:prstGeom prst="rect">
            <a:avLst/>
          </a:prstGeom>
          <a:noFill/>
          <a:ln>
            <a:solidFill>
              <a:srgbClr val="00B050"/>
            </a:solidFill>
          </a:ln>
        </p:spPr>
        <p:txBody>
          <a:bodyPr wrap="square" rtlCol="0">
            <a:spAutoFit/>
          </a:bodyPr>
          <a:lstStyle/>
          <a:p>
            <a:r>
              <a:rPr lang="fr-FR" b="1" dirty="0" smtClean="0">
                <a:solidFill>
                  <a:srgbClr val="00B050"/>
                </a:solidFill>
              </a:rPr>
              <a:t>	 A ADAPTER AVEC LES CHIFFRES DE LA COLLECTIVITE </a:t>
            </a:r>
            <a:endParaRPr lang="fr-FR" b="1" dirty="0">
              <a:solidFill>
                <a:srgbClr val="00B050"/>
              </a:solidFill>
            </a:endParaRPr>
          </a:p>
        </p:txBody>
      </p:sp>
    </p:spTree>
    <p:extLst>
      <p:ext uri="{BB962C8B-B14F-4D97-AF65-F5344CB8AC3E}">
        <p14:creationId xmlns:p14="http://schemas.microsoft.com/office/powerpoint/2010/main" val="3572490922"/>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Titre 1"/>
          <p:cNvSpPr txBox="1">
            <a:spLocks/>
          </p:cNvSpPr>
          <p:nvPr/>
        </p:nvSpPr>
        <p:spPr bwMode="auto">
          <a:xfrm>
            <a:off x="519113" y="878062"/>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Rappel de l’objectif: </a:t>
            </a:r>
          </a:p>
          <a:p>
            <a:pPr algn="ctr"/>
            <a:endParaRPr lang="fr-FR" sz="1050" b="1" dirty="0" smtClean="0">
              <a:solidFill>
                <a:srgbClr val="1F92B7"/>
              </a:solidFill>
              <a:latin typeface="Myriad Pro" pitchFamily="34" charset="0"/>
            </a:endParaRPr>
          </a:p>
          <a:p>
            <a:pPr algn="ctr"/>
            <a:r>
              <a:rPr lang="fr-FR" sz="2800" b="1" dirty="0" smtClean="0">
                <a:solidFill>
                  <a:srgbClr val="1F92B7"/>
                </a:solidFill>
                <a:latin typeface="Myriad Pro" pitchFamily="34" charset="0"/>
              </a:rPr>
              <a:t>Obligation de participation</a:t>
            </a:r>
            <a:endParaRPr lang="fr-FR" sz="2800" b="1" dirty="0">
              <a:solidFill>
                <a:srgbClr val="1F92B7"/>
              </a:solidFill>
              <a:latin typeface="Myriad Pro"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u contenu 2"/>
          <p:cNvSpPr txBox="1">
            <a:spLocks/>
          </p:cNvSpPr>
          <p:nvPr/>
        </p:nvSpPr>
        <p:spPr>
          <a:xfrm>
            <a:off x="323528" y="2281186"/>
            <a:ext cx="4176464" cy="3231654"/>
          </a:xfrm>
          <a:prstGeom prst="rect">
            <a:avLst/>
          </a:prstGeom>
          <a:noFill/>
          <a:ln w="38100" cap="flat" cmpd="sng" algn="ctr">
            <a:solidFill>
              <a:srgbClr val="BE0F2E"/>
            </a:solidFill>
            <a:prstDash val="solid"/>
          </a:ln>
          <a:effectLst/>
        </p:spPr>
        <p:style>
          <a:lnRef idx="1">
            <a:schemeClr val="accent6"/>
          </a:lnRef>
          <a:fillRef idx="2">
            <a:schemeClr val="accent6"/>
          </a:fillRef>
          <a:effectRef idx="1">
            <a:schemeClr val="accent6"/>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fr-FR" sz="2400" b="1" dirty="0" smtClean="0">
                <a:solidFill>
                  <a:srgbClr val="BE0F2E"/>
                </a:solidFill>
              </a:rPr>
              <a:t>SANTÉ</a:t>
            </a:r>
          </a:p>
          <a:p>
            <a:pPr marL="0" indent="0" algn="ctr">
              <a:buFont typeface="Arial"/>
              <a:buNone/>
            </a:pPr>
            <a:endParaRPr lang="fr-FR" sz="2400" b="1" dirty="0" smtClean="0">
              <a:solidFill>
                <a:srgbClr val="FF3300"/>
              </a:solidFill>
            </a:endParaRPr>
          </a:p>
          <a:p>
            <a:pPr algn="just">
              <a:buFont typeface="Wingdings" panose="05000000000000000000" pitchFamily="2" charset="2"/>
              <a:buChar char="Ø"/>
            </a:pPr>
            <a:r>
              <a:rPr lang="fr-FR" sz="2000" dirty="0" smtClean="0"/>
              <a:t>1</a:t>
            </a:r>
            <a:r>
              <a:rPr lang="fr-FR" sz="2000" baseline="30000" dirty="0" smtClean="0"/>
              <a:t>er</a:t>
            </a:r>
            <a:r>
              <a:rPr lang="fr-FR" sz="2000" dirty="0" smtClean="0"/>
              <a:t> Janvier 2026 </a:t>
            </a:r>
          </a:p>
          <a:p>
            <a:pPr marL="0" indent="0" algn="just">
              <a:buFont typeface="Arial"/>
              <a:buNone/>
            </a:pPr>
            <a:endParaRPr lang="fr-FR" sz="1800" dirty="0" smtClean="0">
              <a:solidFill>
                <a:srgbClr val="F6C700"/>
              </a:solidFill>
            </a:endParaRPr>
          </a:p>
          <a:p>
            <a:pPr algn="just">
              <a:buFont typeface="Wingdings" panose="05000000000000000000" pitchFamily="2" charset="2"/>
              <a:buChar char="Ø"/>
            </a:pPr>
            <a:r>
              <a:rPr lang="fr-FR" sz="2000" b="1" dirty="0" smtClean="0"/>
              <a:t>Participation obligatoire </a:t>
            </a:r>
            <a:r>
              <a:rPr lang="fr-FR" sz="2000" dirty="0" smtClean="0"/>
              <a:t>à hauteur de 50% </a:t>
            </a:r>
            <a:r>
              <a:rPr lang="fr-FR" sz="2000" b="1" dirty="0" smtClean="0"/>
              <a:t>minimum</a:t>
            </a:r>
            <a:r>
              <a:rPr lang="fr-FR" sz="2000" dirty="0" smtClean="0"/>
              <a:t> d’un montant défini par décret (à paraître) </a:t>
            </a:r>
          </a:p>
          <a:p>
            <a:pPr>
              <a:buFont typeface="Wingdings" panose="05000000000000000000" pitchFamily="2" charset="2"/>
              <a:buChar char="Ø"/>
            </a:pPr>
            <a:endParaRPr lang="fr-FR" sz="2000" dirty="0"/>
          </a:p>
          <a:p>
            <a:pPr>
              <a:buFont typeface="Wingdings" panose="05000000000000000000" pitchFamily="2" charset="2"/>
              <a:buChar char="Ø"/>
            </a:pPr>
            <a:endParaRPr lang="fr-FR" sz="2000" dirty="0"/>
          </a:p>
        </p:txBody>
      </p:sp>
      <p:sp>
        <p:nvSpPr>
          <p:cNvPr id="11" name="ZoneTexte 10"/>
          <p:cNvSpPr txBox="1"/>
          <p:nvPr/>
        </p:nvSpPr>
        <p:spPr>
          <a:xfrm>
            <a:off x="4716016" y="2281186"/>
            <a:ext cx="4248471" cy="3231654"/>
          </a:xfrm>
          <a:prstGeom prst="rect">
            <a:avLst/>
          </a:prstGeom>
          <a:noFill/>
          <a:ln w="38100">
            <a:solidFill>
              <a:srgbClr val="3F2270"/>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400" b="1" dirty="0" smtClean="0">
                <a:solidFill>
                  <a:srgbClr val="3F2270"/>
                </a:solidFill>
              </a:rPr>
              <a:t>PRÉVOYANCE</a:t>
            </a:r>
          </a:p>
          <a:p>
            <a:pPr algn="ctr"/>
            <a:endParaRPr lang="fr-FR" sz="2400" dirty="0" smtClean="0">
              <a:solidFill>
                <a:schemeClr val="tx1"/>
              </a:solidFill>
            </a:endParaRPr>
          </a:p>
          <a:p>
            <a:pPr algn="ctr"/>
            <a:endParaRPr lang="fr-FR" sz="2400" dirty="0">
              <a:solidFill>
                <a:schemeClr val="tx1"/>
              </a:solidFill>
            </a:endParaRPr>
          </a:p>
          <a:p>
            <a:pPr marL="285750" indent="-285750">
              <a:buFont typeface="Wingdings" panose="05000000000000000000" pitchFamily="2" charset="2"/>
              <a:buChar char="Ø"/>
            </a:pPr>
            <a:r>
              <a:rPr lang="fr-FR" sz="2000" dirty="0" smtClean="0">
                <a:solidFill>
                  <a:schemeClr val="tx1"/>
                </a:solidFill>
              </a:rPr>
              <a:t>1</a:t>
            </a:r>
            <a:r>
              <a:rPr lang="fr-FR" sz="2000" baseline="30000" dirty="0" smtClean="0">
                <a:solidFill>
                  <a:schemeClr val="tx1"/>
                </a:solidFill>
              </a:rPr>
              <a:t>er</a:t>
            </a:r>
            <a:r>
              <a:rPr lang="fr-FR" sz="2000" dirty="0" smtClean="0">
                <a:solidFill>
                  <a:schemeClr val="tx1"/>
                </a:solidFill>
              </a:rPr>
              <a:t> Janvier 2025</a:t>
            </a:r>
          </a:p>
          <a:p>
            <a:endParaRPr lang="fr-FR" sz="2000" dirty="0">
              <a:solidFill>
                <a:schemeClr val="tx1"/>
              </a:solidFill>
            </a:endParaRPr>
          </a:p>
          <a:p>
            <a:pPr marL="285750" indent="-285750" algn="just">
              <a:buFont typeface="Wingdings" panose="05000000000000000000" pitchFamily="2" charset="2"/>
              <a:buChar char="Ø"/>
            </a:pPr>
            <a:r>
              <a:rPr lang="fr-FR" sz="2000" b="1" dirty="0" smtClean="0">
                <a:solidFill>
                  <a:schemeClr val="tx1"/>
                </a:solidFill>
              </a:rPr>
              <a:t>Participation obligatoire </a:t>
            </a:r>
            <a:r>
              <a:rPr lang="fr-FR" sz="2000" dirty="0" smtClean="0">
                <a:solidFill>
                  <a:schemeClr val="tx1"/>
                </a:solidFill>
              </a:rPr>
              <a:t>à hauteur d’un montant de 20% </a:t>
            </a:r>
            <a:r>
              <a:rPr lang="fr-FR" sz="2000" b="1" dirty="0" smtClean="0">
                <a:solidFill>
                  <a:schemeClr val="tx1"/>
                </a:solidFill>
              </a:rPr>
              <a:t>minimum</a:t>
            </a:r>
            <a:r>
              <a:rPr lang="fr-FR" sz="2000" dirty="0" smtClean="0">
                <a:solidFill>
                  <a:schemeClr val="tx1"/>
                </a:solidFill>
              </a:rPr>
              <a:t> d’un montant défini par décret (à paraître) </a:t>
            </a:r>
          </a:p>
          <a:p>
            <a:pPr marL="285750" indent="-285750">
              <a:buFont typeface="Wingdings" panose="05000000000000000000" pitchFamily="2" charset="2"/>
              <a:buChar char="Ø"/>
            </a:pPr>
            <a:endParaRPr lang="fr-FR" sz="1200" dirty="0" smtClean="0">
              <a:solidFill>
                <a:schemeClr val="tx1"/>
              </a:solidFill>
            </a:endParaRPr>
          </a:p>
        </p:txBody>
      </p:sp>
    </p:spTree>
    <p:extLst>
      <p:ext uri="{BB962C8B-B14F-4D97-AF65-F5344CB8AC3E}">
        <p14:creationId xmlns:p14="http://schemas.microsoft.com/office/powerpoint/2010/main" val="2327396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10" name="Titre 1"/>
          <p:cNvSpPr txBox="1">
            <a:spLocks/>
          </p:cNvSpPr>
          <p:nvPr/>
        </p:nvSpPr>
        <p:spPr bwMode="auto">
          <a:xfrm>
            <a:off x="533400" y="478034"/>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Situation de la collectivité</a:t>
            </a:r>
          </a:p>
        </p:txBody>
      </p:sp>
      <p:sp>
        <p:nvSpPr>
          <p:cNvPr id="11" name="Espace réservé du contenu 2"/>
          <p:cNvSpPr txBox="1">
            <a:spLocks/>
          </p:cNvSpPr>
          <p:nvPr/>
        </p:nvSpPr>
        <p:spPr>
          <a:xfrm>
            <a:off x="251520" y="1556792"/>
            <a:ext cx="4032448" cy="4493686"/>
          </a:xfrm>
          <a:prstGeom prst="rect">
            <a:avLst/>
          </a:prstGeom>
          <a:noFill/>
          <a:ln w="38100" cap="flat" cmpd="sng" algn="ctr">
            <a:solidFill>
              <a:srgbClr val="BE0F2E"/>
            </a:solidFill>
            <a:prstDash val="solid"/>
          </a:ln>
          <a:effectLst/>
        </p:spPr>
        <p:style>
          <a:lnRef idx="1">
            <a:schemeClr val="accent6"/>
          </a:lnRef>
          <a:fillRef idx="2">
            <a:schemeClr val="accent6"/>
          </a:fillRef>
          <a:effectRef idx="1">
            <a:schemeClr val="accent6"/>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lgn="ctr">
              <a:buFont typeface="Arial"/>
              <a:buNone/>
            </a:pPr>
            <a:r>
              <a:rPr lang="fr-FR" sz="2000" b="1" dirty="0" smtClean="0">
                <a:solidFill>
                  <a:srgbClr val="BE0F2E"/>
                </a:solidFill>
              </a:rPr>
              <a:t>RISQUE SANTÉ</a:t>
            </a:r>
          </a:p>
          <a:p>
            <a:pPr marL="0" indent="0">
              <a:buFont typeface="Arial"/>
              <a:buNone/>
            </a:pPr>
            <a:endParaRPr lang="fr-FR" sz="1100" dirty="0" smtClean="0">
              <a:solidFill>
                <a:srgbClr val="FF3300"/>
              </a:solidFill>
            </a:endParaRPr>
          </a:p>
          <a:p>
            <a:pPr marL="0" indent="0">
              <a:buFont typeface="Arial"/>
              <a:buNone/>
            </a:pPr>
            <a:r>
              <a:rPr lang="fr-FR" sz="1600" b="1" dirty="0" smtClean="0">
                <a:solidFill>
                  <a:schemeClr val="tx1"/>
                </a:solidFill>
              </a:rPr>
              <a:t>Participation: </a:t>
            </a:r>
            <a:r>
              <a:rPr lang="fr-FR" sz="1600" dirty="0" smtClean="0">
                <a:solidFill>
                  <a:schemeClr val="tx1"/>
                </a:solidFill>
              </a:rPr>
              <a:t>(à renseigner)</a:t>
            </a:r>
          </a:p>
          <a:p>
            <a:pPr marL="0" indent="0">
              <a:buFont typeface="Arial"/>
              <a:buNone/>
            </a:pPr>
            <a:endParaRPr lang="fr-FR" sz="1050" dirty="0" smtClean="0">
              <a:solidFill>
                <a:schemeClr val="tx1"/>
              </a:solidFill>
            </a:endParaRPr>
          </a:p>
          <a:p>
            <a:pPr marL="0" indent="0">
              <a:buFont typeface="Arial"/>
              <a:buNone/>
            </a:pPr>
            <a:r>
              <a:rPr lang="fr-FR" sz="1600" b="1" dirty="0" smtClean="0">
                <a:solidFill>
                  <a:schemeClr val="tx1"/>
                </a:solidFill>
              </a:rPr>
              <a:t>Montants: </a:t>
            </a:r>
            <a:r>
              <a:rPr lang="fr-FR" sz="1600" dirty="0" smtClean="0">
                <a:solidFill>
                  <a:schemeClr val="tx1"/>
                </a:solidFill>
              </a:rPr>
              <a:t>(à renseigner)</a:t>
            </a:r>
          </a:p>
          <a:p>
            <a:pPr marL="0" indent="0" algn="just">
              <a:buFont typeface="Arial"/>
              <a:buNone/>
            </a:pPr>
            <a:endParaRPr lang="fr-FR" sz="1600" dirty="0" smtClean="0">
              <a:solidFill>
                <a:schemeClr val="tx1"/>
              </a:solidFill>
            </a:endParaRPr>
          </a:p>
          <a:p>
            <a:pPr marL="0" indent="0" algn="just">
              <a:buFont typeface="Arial"/>
              <a:buNone/>
            </a:pPr>
            <a:r>
              <a:rPr lang="fr-FR" sz="1600" b="1" dirty="0" smtClean="0">
                <a:solidFill>
                  <a:schemeClr val="tx1"/>
                </a:solidFill>
              </a:rPr>
              <a:t>Modalités : </a:t>
            </a:r>
            <a:r>
              <a:rPr lang="fr-FR" sz="1600" dirty="0" smtClean="0">
                <a:solidFill>
                  <a:schemeClr val="tx1"/>
                </a:solidFill>
              </a:rPr>
              <a:t>Convention de participation / Labellisation</a:t>
            </a:r>
          </a:p>
          <a:p>
            <a:pPr marL="0" indent="0">
              <a:buFont typeface="Arial"/>
              <a:buNone/>
            </a:pPr>
            <a:endParaRPr lang="fr-FR" sz="1600" dirty="0" smtClean="0">
              <a:solidFill>
                <a:schemeClr val="tx1"/>
              </a:solidFill>
            </a:endParaRPr>
          </a:p>
          <a:p>
            <a:pPr marL="0" indent="0">
              <a:buFont typeface="Arial"/>
              <a:buNone/>
            </a:pPr>
            <a:r>
              <a:rPr lang="fr-FR" sz="1600" b="1" dirty="0" smtClean="0">
                <a:solidFill>
                  <a:schemeClr val="tx1"/>
                </a:solidFill>
              </a:rPr>
              <a:t>Date de mise en place: </a:t>
            </a:r>
            <a:r>
              <a:rPr lang="fr-FR" sz="1600" dirty="0" smtClean="0">
                <a:solidFill>
                  <a:schemeClr val="tx1"/>
                </a:solidFill>
              </a:rPr>
              <a:t>(à renseigner)</a:t>
            </a:r>
          </a:p>
          <a:p>
            <a:pPr marL="0" indent="0">
              <a:buFont typeface="Arial"/>
              <a:buNone/>
            </a:pPr>
            <a:endParaRPr lang="fr-FR" sz="1600" dirty="0">
              <a:solidFill>
                <a:schemeClr val="tx1"/>
              </a:solidFill>
            </a:endParaRPr>
          </a:p>
          <a:p>
            <a:pPr marL="0" indent="0" algn="just">
              <a:buNone/>
            </a:pPr>
            <a:r>
              <a:rPr lang="fr-FR" sz="1600" b="1" dirty="0"/>
              <a:t>Taux d’adhésion </a:t>
            </a:r>
            <a:r>
              <a:rPr lang="fr-FR" sz="1600" b="1" dirty="0" smtClean="0"/>
              <a:t>: </a:t>
            </a:r>
            <a:r>
              <a:rPr lang="fr-FR" sz="1600" dirty="0" smtClean="0"/>
              <a:t>(indiquer </a:t>
            </a:r>
            <a:r>
              <a:rPr lang="fr-FR" sz="1600" dirty="0"/>
              <a:t>le nombre d’agents qui bénéficient de la participation/nombre d’agents </a:t>
            </a:r>
            <a:r>
              <a:rPr lang="fr-FR" sz="1600" dirty="0" smtClean="0"/>
              <a:t>éligibles)</a:t>
            </a:r>
          </a:p>
          <a:p>
            <a:pPr marL="0" indent="0" algn="just">
              <a:buNone/>
            </a:pPr>
            <a:endParaRPr lang="fr-FR" sz="1600" dirty="0"/>
          </a:p>
          <a:p>
            <a:pPr marL="0" indent="0" algn="just">
              <a:buNone/>
            </a:pPr>
            <a:r>
              <a:rPr lang="fr-FR" sz="1600" b="1" dirty="0" smtClean="0"/>
              <a:t>Budget 2021: </a:t>
            </a:r>
            <a:r>
              <a:rPr lang="fr-FR" sz="1600" dirty="0">
                <a:solidFill>
                  <a:schemeClr val="tx1"/>
                </a:solidFill>
              </a:rPr>
              <a:t>(à renseigner)</a:t>
            </a:r>
          </a:p>
          <a:p>
            <a:pPr marL="0" indent="0" algn="just">
              <a:buNone/>
            </a:pPr>
            <a:endParaRPr lang="fr-FR" sz="1600" dirty="0"/>
          </a:p>
          <a:p>
            <a:pPr marL="0" indent="0">
              <a:buNone/>
            </a:pPr>
            <a:endParaRPr lang="fr-FR" sz="1600" dirty="0"/>
          </a:p>
          <a:p>
            <a:pPr marL="0" indent="0">
              <a:buFont typeface="Arial"/>
              <a:buNone/>
            </a:pPr>
            <a:endParaRPr lang="fr-FR" sz="1600" dirty="0" smtClean="0">
              <a:solidFill>
                <a:schemeClr val="tx1"/>
              </a:solidFill>
            </a:endParaRPr>
          </a:p>
          <a:p>
            <a:pPr marL="0" indent="0">
              <a:buFont typeface="Arial"/>
              <a:buNone/>
            </a:pPr>
            <a:endParaRPr lang="fr-FR" sz="1600" dirty="0" smtClean="0">
              <a:solidFill>
                <a:schemeClr val="tx1"/>
              </a:solidFill>
            </a:endParaRPr>
          </a:p>
        </p:txBody>
      </p:sp>
      <p:sp>
        <p:nvSpPr>
          <p:cNvPr id="12" name="ZoneTexte 11"/>
          <p:cNvSpPr txBox="1"/>
          <p:nvPr/>
        </p:nvSpPr>
        <p:spPr>
          <a:xfrm>
            <a:off x="4648200" y="1348908"/>
            <a:ext cx="4244280" cy="4832092"/>
          </a:xfrm>
          <a:prstGeom prst="rect">
            <a:avLst/>
          </a:prstGeom>
          <a:noFill/>
          <a:ln w="38100">
            <a:solidFill>
              <a:srgbClr val="3F2270"/>
            </a:solid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dirty="0" smtClean="0">
                <a:solidFill>
                  <a:srgbClr val="3F2270"/>
                </a:solidFill>
              </a:rPr>
              <a:t>RISQUE PRÉVOYANCE</a:t>
            </a:r>
          </a:p>
          <a:p>
            <a:pPr algn="ctr"/>
            <a:endParaRPr lang="fr-FR" sz="1600" dirty="0">
              <a:solidFill>
                <a:schemeClr val="tx1"/>
              </a:solidFill>
            </a:endParaRPr>
          </a:p>
          <a:p>
            <a:r>
              <a:rPr lang="fr-FR" sz="1600" b="1" dirty="0" smtClean="0">
                <a:solidFill>
                  <a:schemeClr val="tx1"/>
                </a:solidFill>
              </a:rPr>
              <a:t>Participation : </a:t>
            </a:r>
            <a:r>
              <a:rPr lang="fr-FR" sz="1600" dirty="0" smtClean="0">
                <a:solidFill>
                  <a:schemeClr val="tx1"/>
                </a:solidFill>
              </a:rPr>
              <a:t>(à renseigner)</a:t>
            </a:r>
          </a:p>
          <a:p>
            <a:endParaRPr lang="fr-FR" sz="1600" dirty="0">
              <a:solidFill>
                <a:schemeClr val="tx1"/>
              </a:solidFill>
            </a:endParaRPr>
          </a:p>
          <a:p>
            <a:r>
              <a:rPr lang="fr-FR" sz="1600" b="1" dirty="0" smtClean="0">
                <a:solidFill>
                  <a:schemeClr val="tx1"/>
                </a:solidFill>
              </a:rPr>
              <a:t>Montants: </a:t>
            </a:r>
            <a:r>
              <a:rPr lang="fr-FR" sz="1600" dirty="0" smtClean="0">
                <a:solidFill>
                  <a:schemeClr val="tx1"/>
                </a:solidFill>
              </a:rPr>
              <a:t>(à renseigner)</a:t>
            </a:r>
          </a:p>
          <a:p>
            <a:endParaRPr lang="fr-FR" sz="1600" dirty="0">
              <a:solidFill>
                <a:schemeClr val="tx1"/>
              </a:solidFill>
            </a:endParaRPr>
          </a:p>
          <a:p>
            <a:r>
              <a:rPr lang="fr-FR" sz="1600" b="1" dirty="0" smtClean="0">
                <a:solidFill>
                  <a:schemeClr val="tx1"/>
                </a:solidFill>
              </a:rPr>
              <a:t>Sort du régime indemnitaire: </a:t>
            </a:r>
            <a:r>
              <a:rPr lang="fr-FR" sz="1600" dirty="0" smtClean="0">
                <a:solidFill>
                  <a:schemeClr val="tx1"/>
                </a:solidFill>
              </a:rPr>
              <a:t>(à renseigner)</a:t>
            </a:r>
          </a:p>
          <a:p>
            <a:endParaRPr lang="fr-FR" sz="1600" dirty="0">
              <a:solidFill>
                <a:schemeClr val="tx1"/>
              </a:solidFill>
            </a:endParaRPr>
          </a:p>
          <a:p>
            <a:r>
              <a:rPr lang="fr-FR" sz="1600" b="1" dirty="0" smtClean="0">
                <a:solidFill>
                  <a:schemeClr val="tx1"/>
                </a:solidFill>
              </a:rPr>
              <a:t>Modalité : </a:t>
            </a:r>
            <a:r>
              <a:rPr lang="fr-FR" sz="1600" dirty="0" smtClean="0">
                <a:solidFill>
                  <a:schemeClr val="tx1"/>
                </a:solidFill>
              </a:rPr>
              <a:t>Convention de participation / Labellisation</a:t>
            </a:r>
          </a:p>
          <a:p>
            <a:endParaRPr lang="fr-FR" sz="1600" dirty="0" smtClean="0">
              <a:solidFill>
                <a:schemeClr val="tx1"/>
              </a:solidFill>
            </a:endParaRPr>
          </a:p>
          <a:p>
            <a:pPr algn="just"/>
            <a:r>
              <a:rPr lang="fr-FR" sz="1600" b="1" dirty="0">
                <a:solidFill>
                  <a:schemeClr val="tx1"/>
                </a:solidFill>
              </a:rPr>
              <a:t>Date de mise en place: </a:t>
            </a:r>
            <a:r>
              <a:rPr lang="fr-FR" sz="1600" dirty="0">
                <a:solidFill>
                  <a:schemeClr val="tx1"/>
                </a:solidFill>
              </a:rPr>
              <a:t>(à renseigner</a:t>
            </a:r>
            <a:r>
              <a:rPr lang="fr-FR" sz="1600" dirty="0" smtClean="0">
                <a:solidFill>
                  <a:schemeClr val="tx1"/>
                </a:solidFill>
              </a:rPr>
              <a:t>)</a:t>
            </a:r>
          </a:p>
          <a:p>
            <a:pPr algn="just"/>
            <a:endParaRPr lang="fr-FR" sz="1600" dirty="0">
              <a:solidFill>
                <a:schemeClr val="tx1"/>
              </a:solidFill>
            </a:endParaRPr>
          </a:p>
          <a:p>
            <a:pPr algn="just"/>
            <a:r>
              <a:rPr lang="fr-FR" sz="1600" b="1" dirty="0" smtClean="0"/>
              <a:t>Taux </a:t>
            </a:r>
            <a:r>
              <a:rPr lang="fr-FR" sz="1600" b="1" dirty="0"/>
              <a:t>d’adhésion </a:t>
            </a:r>
            <a:r>
              <a:rPr lang="fr-FR" sz="1600" b="1" dirty="0" smtClean="0"/>
              <a:t>: </a:t>
            </a:r>
            <a:r>
              <a:rPr lang="fr-FR" sz="1600" dirty="0" smtClean="0"/>
              <a:t>(indiquer le nombre d’agents qui bénéficient de la participation/nombre d’agents éligibles)</a:t>
            </a:r>
          </a:p>
          <a:p>
            <a:pPr algn="just"/>
            <a:endParaRPr lang="fr-FR" sz="1600" dirty="0"/>
          </a:p>
          <a:p>
            <a:pPr algn="just"/>
            <a:r>
              <a:rPr lang="fr-FR" sz="1600" b="1" dirty="0" smtClean="0"/>
              <a:t>Budget </a:t>
            </a:r>
            <a:r>
              <a:rPr lang="fr-FR" sz="1600" b="1" dirty="0"/>
              <a:t>2021: </a:t>
            </a:r>
            <a:r>
              <a:rPr lang="fr-FR" sz="1600" dirty="0">
                <a:solidFill>
                  <a:schemeClr val="tx1"/>
                </a:solidFill>
              </a:rPr>
              <a:t>(à renseigner</a:t>
            </a:r>
            <a:r>
              <a:rPr lang="fr-FR" sz="1600" dirty="0" smtClean="0">
                <a:solidFill>
                  <a:schemeClr val="tx1"/>
                </a:solidFill>
              </a:rPr>
              <a:t>)</a:t>
            </a:r>
            <a:endParaRPr lang="fr-FR" sz="1600" dirty="0">
              <a:solidFill>
                <a:schemeClr val="tx1"/>
              </a:solidFill>
            </a:endParaRPr>
          </a:p>
        </p:txBody>
      </p:sp>
      <p:sp>
        <p:nvSpPr>
          <p:cNvPr id="13" name="ZoneTexte 12">
            <a:extLst>
              <a:ext uri="{FF2B5EF4-FFF2-40B4-BE49-F238E27FC236}">
                <a16:creationId xmlns="" xmlns:a16="http://schemas.microsoft.com/office/drawing/2014/main" id="{10CF23E6-BF96-46D0-8794-E93393BCB019}"/>
              </a:ext>
            </a:extLst>
          </p:cNvPr>
          <p:cNvSpPr txBox="1"/>
          <p:nvPr/>
        </p:nvSpPr>
        <p:spPr>
          <a:xfrm>
            <a:off x="121667" y="6150222"/>
            <a:ext cx="7283152" cy="276999"/>
          </a:xfrm>
          <a:prstGeom prst="rect">
            <a:avLst/>
          </a:prstGeom>
          <a:noFill/>
        </p:spPr>
        <p:txBody>
          <a:bodyPr wrap="square" rtlCol="0">
            <a:spAutoFit/>
          </a:bodyPr>
          <a:lstStyle/>
          <a:p>
            <a:r>
              <a:rPr lang="fr-FR" sz="1200" i="1" dirty="0"/>
              <a:t>Données issues du bilan social </a:t>
            </a:r>
            <a:r>
              <a:rPr lang="fr-FR" sz="1200" i="1" dirty="0" smtClean="0"/>
              <a:t>2019 – 2021 / du SIRH</a:t>
            </a:r>
            <a:endParaRPr lang="fr-FR" sz="1200" i="1"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996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294967295"/>
          </p:nvPr>
        </p:nvSpPr>
        <p:spPr>
          <a:xfrm>
            <a:off x="395536" y="6309320"/>
            <a:ext cx="2133600" cy="365125"/>
          </a:xfrm>
          <a:prstGeom prst="rect">
            <a:avLst/>
          </a:prstGeom>
        </p:spPr>
        <p:txBody>
          <a:bodyPr/>
          <a:lstStyle/>
          <a:p>
            <a:fld id="{5999CC54-8E6F-43D2-8E6E-7ACA213BAB4B}" type="slidenum">
              <a:rPr lang="fr-FR" smtClean="0"/>
              <a:pPr/>
              <a:t>25</a:t>
            </a:fld>
            <a:endParaRPr lang="fr-FR"/>
          </a:p>
        </p:txBody>
      </p:sp>
      <p:sp>
        <p:nvSpPr>
          <p:cNvPr id="8" name="ZoneTexte 7">
            <a:extLst>
              <a:ext uri="{FF2B5EF4-FFF2-40B4-BE49-F238E27FC236}">
                <a16:creationId xmlns="" xmlns:a16="http://schemas.microsoft.com/office/drawing/2014/main" id="{EE0B35D5-E419-4666-9966-56718892752F}"/>
              </a:ext>
            </a:extLst>
          </p:cNvPr>
          <p:cNvSpPr txBox="1"/>
          <p:nvPr/>
        </p:nvSpPr>
        <p:spPr>
          <a:xfrm>
            <a:off x="755576" y="3629212"/>
            <a:ext cx="7632848" cy="1754326"/>
          </a:xfrm>
          <a:prstGeom prst="rect">
            <a:avLst/>
          </a:prstGeom>
          <a:noFill/>
        </p:spPr>
        <p:txBody>
          <a:bodyPr wrap="square" numCol="2" rtlCol="0">
            <a:spAutoFit/>
          </a:bodyPr>
          <a:lstStyle/>
          <a:p>
            <a:pPr marL="457200" lvl="1" indent="0">
              <a:buNone/>
            </a:pPr>
            <a:r>
              <a:rPr lang="fr-FR" sz="1800" b="1" dirty="0">
                <a:solidFill>
                  <a:schemeClr val="tx2"/>
                </a:solidFill>
                <a:latin typeface="Tahoma"/>
              </a:rPr>
              <a:t>89% des agents </a:t>
            </a:r>
            <a:r>
              <a:rPr lang="fr-FR" sz="1800" dirty="0">
                <a:solidFill>
                  <a:srgbClr val="111111"/>
                </a:solidFill>
                <a:latin typeface="Tahoma"/>
              </a:rPr>
              <a:t>déclarent être couverts par une complémentaire santé</a:t>
            </a:r>
          </a:p>
          <a:p>
            <a:pPr marL="457200" lvl="1" indent="0">
              <a:buNone/>
            </a:pPr>
            <a:endParaRPr lang="fr-FR" sz="1800" dirty="0">
              <a:solidFill>
                <a:srgbClr val="111111"/>
              </a:solidFill>
              <a:latin typeface="Tahoma"/>
            </a:endParaRPr>
          </a:p>
          <a:p>
            <a:pPr marL="457200" lvl="1" indent="0">
              <a:buNone/>
            </a:pPr>
            <a:endParaRPr lang="fr-FR" dirty="0">
              <a:solidFill>
                <a:srgbClr val="111111"/>
              </a:solidFill>
              <a:latin typeface="Tahoma"/>
            </a:endParaRPr>
          </a:p>
          <a:p>
            <a:pPr marL="457200" lvl="1" indent="0">
              <a:buNone/>
            </a:pPr>
            <a:r>
              <a:rPr lang="fr-FR" sz="1800" b="1" dirty="0">
                <a:solidFill>
                  <a:schemeClr val="tx2"/>
                </a:solidFill>
                <a:latin typeface="Tahoma"/>
              </a:rPr>
              <a:t>59% des agents</a:t>
            </a:r>
            <a:r>
              <a:rPr lang="fr-FR" sz="1800" dirty="0">
                <a:solidFill>
                  <a:srgbClr val="111111"/>
                </a:solidFill>
                <a:latin typeface="Tahoma"/>
              </a:rPr>
              <a:t> affirment disposer d’une couverture en prévoyance</a:t>
            </a:r>
          </a:p>
        </p:txBody>
      </p:sp>
      <p:sp>
        <p:nvSpPr>
          <p:cNvPr id="11" name="Espace réservé du contenu 2">
            <a:extLst>
              <a:ext uri="{FF2B5EF4-FFF2-40B4-BE49-F238E27FC236}">
                <a16:creationId xmlns="" xmlns:a16="http://schemas.microsoft.com/office/drawing/2014/main" id="{335DC7E8-CED6-473D-86DE-2D231BB3DE87}"/>
              </a:ext>
            </a:extLst>
          </p:cNvPr>
          <p:cNvSpPr txBox="1">
            <a:spLocks/>
          </p:cNvSpPr>
          <p:nvPr/>
        </p:nvSpPr>
        <p:spPr>
          <a:xfrm>
            <a:off x="313244" y="1428681"/>
            <a:ext cx="8517511" cy="5165659"/>
          </a:xfrm>
          <a:prstGeom prst="rect">
            <a:avLst/>
          </a:prstGeom>
          <a:solidFill>
            <a:schemeClr val="bg1"/>
          </a:solidFill>
          <a:effectLst/>
        </p:spPr>
        <p:txBody>
          <a:bodyPr vert="horz" lIns="91440" tIns="45720" rIns="91440" bIns="45720" rtlCol="0" anchor="ctr">
            <a:normAutofit/>
          </a:bodyPr>
          <a:lstStyle>
            <a:lvl1pPr marL="0" indent="0" algn="ctr" defTabSz="914400" rtl="0" eaLnBrk="1" latinLnBrk="0" hangingPunct="1">
              <a:spcBef>
                <a:spcPct val="20000"/>
              </a:spcBef>
              <a:buFont typeface="Arial" pitchFamily="34" charset="0"/>
              <a:buNone/>
              <a:defRPr sz="2400" b="0" kern="1200">
                <a:solidFill>
                  <a:schemeClr val="accent6"/>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l">
              <a:spcBef>
                <a:spcPts val="0"/>
              </a:spcBef>
            </a:pPr>
            <a:r>
              <a:rPr lang="fr-FR" altLang="fr-FR" sz="2000" dirty="0">
                <a:solidFill>
                  <a:schemeClr val="tx1"/>
                </a:solidFill>
              </a:rPr>
              <a:t>Une participation financière à la PSC en hausse depuis le décret de 2011, mais qui demeure limitée et hétérogène</a:t>
            </a:r>
            <a:r>
              <a:rPr lang="fr-FR" altLang="fr-FR" sz="1400" dirty="0">
                <a:solidFill>
                  <a:schemeClr val="tx1"/>
                </a:solidFill>
              </a:rPr>
              <a:t> </a:t>
            </a:r>
            <a:r>
              <a:rPr lang="fr-FR" altLang="fr-FR" sz="1400" dirty="0" smtClean="0">
                <a:solidFill>
                  <a:schemeClr val="tx1"/>
                </a:solidFill>
              </a:rPr>
              <a:t>:</a:t>
            </a:r>
          </a:p>
          <a:p>
            <a:pPr algn="l">
              <a:spcBef>
                <a:spcPts val="0"/>
              </a:spcBef>
            </a:pPr>
            <a:endParaRPr lang="fr-FR" altLang="fr-FR" sz="1400" dirty="0">
              <a:solidFill>
                <a:schemeClr val="tx1"/>
              </a:solidFill>
            </a:endParaRPr>
          </a:p>
          <a:p>
            <a:pPr lvl="1"/>
            <a:r>
              <a:rPr lang="fr-FR" altLang="fr-FR" sz="1600" dirty="0"/>
              <a:t> Plus de collectivités participent…</a:t>
            </a:r>
          </a:p>
          <a:p>
            <a:pPr marL="0" lvl="3"/>
            <a:r>
              <a:rPr lang="fr-FR" altLang="fr-FR" dirty="0"/>
              <a:t>		56 % des collectivités en santé et 69 % en prévoyance </a:t>
            </a:r>
          </a:p>
          <a:p>
            <a:pPr marL="0" lvl="3"/>
            <a:r>
              <a:rPr lang="fr-FR" altLang="fr-FR" sz="1800" dirty="0">
                <a:solidFill>
                  <a:srgbClr val="B9C400"/>
                </a:solidFill>
              </a:rPr>
              <a:t>		+ 25 % </a:t>
            </a:r>
            <a:r>
              <a:rPr lang="fr-FR" altLang="fr-FR" dirty="0"/>
              <a:t>entre 2011 et 2017</a:t>
            </a:r>
          </a:p>
          <a:p>
            <a:pPr marL="0" lvl="3"/>
            <a:endParaRPr lang="fr-FR" altLang="fr-FR" cap="all" dirty="0">
              <a:solidFill>
                <a:srgbClr val="1385B7"/>
              </a:solidFill>
            </a:endParaRPr>
          </a:p>
          <a:p>
            <a:pPr lvl="2"/>
            <a:r>
              <a:rPr lang="fr-FR" altLang="fr-FR" sz="1600" dirty="0"/>
              <a:t>… mais cette participation est très inégale</a:t>
            </a:r>
          </a:p>
          <a:p>
            <a:pPr marL="0" lvl="3"/>
            <a:r>
              <a:rPr lang="fr-FR" altLang="fr-FR" dirty="0"/>
              <a:t>		- Des montants mensuels variables. </a:t>
            </a:r>
          </a:p>
          <a:p>
            <a:pPr marL="0" lvl="3"/>
            <a:r>
              <a:rPr lang="fr-FR" altLang="fr-FR" dirty="0"/>
              <a:t>		- En moyenne par mois (déclaratif) : </a:t>
            </a:r>
            <a:r>
              <a:rPr lang="fr-FR" altLang="fr-FR" sz="1800" dirty="0">
                <a:solidFill>
                  <a:srgbClr val="B9C400"/>
                </a:solidFill>
              </a:rPr>
              <a:t>17€ </a:t>
            </a:r>
            <a:r>
              <a:rPr lang="fr-FR" altLang="fr-FR" dirty="0"/>
              <a:t>en santé et </a:t>
            </a:r>
            <a:r>
              <a:rPr lang="fr-FR" altLang="fr-FR" sz="1800" dirty="0">
                <a:solidFill>
                  <a:srgbClr val="B9C400"/>
                </a:solidFill>
              </a:rPr>
              <a:t>11€ </a:t>
            </a:r>
            <a:r>
              <a:rPr lang="fr-FR" altLang="fr-FR" dirty="0"/>
              <a:t>en 			prévoyance </a:t>
            </a:r>
          </a:p>
          <a:p>
            <a:pPr marL="0" lvl="3"/>
            <a:endParaRPr lang="fr-FR" altLang="fr-FR" dirty="0"/>
          </a:p>
          <a:p>
            <a:pPr marL="0" lvl="3"/>
            <a:r>
              <a:rPr lang="fr-FR" altLang="fr-FR" sz="1600" b="1" dirty="0">
                <a:solidFill>
                  <a:srgbClr val="B9C400"/>
                </a:solidFill>
              </a:rPr>
              <a:t>La labellisation reste majoritaire en santé mais pas en prévoyance</a:t>
            </a:r>
            <a:endParaRPr lang="fr-FR" altLang="fr-FR" dirty="0"/>
          </a:p>
          <a:p>
            <a:pPr marL="0" lvl="3"/>
            <a:endParaRPr lang="fr-FR" altLang="fr-FR" dirty="0"/>
          </a:p>
        </p:txBody>
      </p:sp>
      <p:pic>
        <p:nvPicPr>
          <p:cNvPr id="12" name="Image 11">
            <a:extLst>
              <a:ext uri="{FF2B5EF4-FFF2-40B4-BE49-F238E27FC236}">
                <a16:creationId xmlns="" xmlns:a16="http://schemas.microsoft.com/office/drawing/2014/main" id="{2BCF1203-047C-40A4-8A90-2F6C68C488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3835" y="3094967"/>
            <a:ext cx="420672" cy="668067"/>
          </a:xfrm>
          <a:prstGeom prst="rect">
            <a:avLst/>
          </a:prstGeom>
        </p:spPr>
      </p:pic>
      <p:pic>
        <p:nvPicPr>
          <p:cNvPr id="13" name="Image 12">
            <a:extLst>
              <a:ext uri="{FF2B5EF4-FFF2-40B4-BE49-F238E27FC236}">
                <a16:creationId xmlns="" xmlns:a16="http://schemas.microsoft.com/office/drawing/2014/main" id="{68512292-D095-4FAB-83C0-E32DE868E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7625" y="4973724"/>
            <a:ext cx="486883" cy="532648"/>
          </a:xfrm>
          <a:prstGeom prst="rect">
            <a:avLst/>
          </a:prstGeom>
        </p:spPr>
      </p:pic>
      <p:pic>
        <p:nvPicPr>
          <p:cNvPr id="14" name="Image 13">
            <a:extLst>
              <a:ext uri="{FF2B5EF4-FFF2-40B4-BE49-F238E27FC236}">
                <a16:creationId xmlns="" xmlns:a16="http://schemas.microsoft.com/office/drawing/2014/main" id="{835E125C-E139-4388-A352-6B840669A56B}"/>
              </a:ext>
            </a:extLst>
          </p:cNvPr>
          <p:cNvPicPr>
            <a:picLocks noChangeAspect="1"/>
          </p:cNvPicPr>
          <p:nvPr/>
        </p:nvPicPr>
        <p:blipFill>
          <a:blip r:embed="rId5"/>
          <a:stretch>
            <a:fillRect/>
          </a:stretch>
        </p:blipFill>
        <p:spPr>
          <a:xfrm>
            <a:off x="7110393" y="5751341"/>
            <a:ext cx="1538913" cy="874136"/>
          </a:xfrm>
          <a:prstGeom prst="rect">
            <a:avLst/>
          </a:prstGeom>
        </p:spPr>
      </p:pic>
      <p:sp>
        <p:nvSpPr>
          <p:cNvPr id="10" name="ZoneTexte 9">
            <a:extLst>
              <a:ext uri="{FF2B5EF4-FFF2-40B4-BE49-F238E27FC236}">
                <a16:creationId xmlns="" xmlns:a16="http://schemas.microsoft.com/office/drawing/2014/main" id="{91AD8D94-8D0F-4737-90EB-C36F46C66A60}"/>
              </a:ext>
            </a:extLst>
          </p:cNvPr>
          <p:cNvSpPr txBox="1"/>
          <p:nvPr/>
        </p:nvSpPr>
        <p:spPr>
          <a:xfrm>
            <a:off x="42285" y="6455841"/>
            <a:ext cx="7283152" cy="276999"/>
          </a:xfrm>
          <a:prstGeom prst="rect">
            <a:avLst/>
          </a:prstGeom>
          <a:noFill/>
        </p:spPr>
        <p:txBody>
          <a:bodyPr wrap="square" rtlCol="0">
            <a:spAutoFit/>
          </a:bodyPr>
          <a:lstStyle/>
          <a:p>
            <a:r>
              <a:rPr lang="fr-FR" sz="1200" i="1" dirty="0"/>
              <a:t>Données issues de l’enquête IFOP/MNT</a:t>
            </a:r>
          </a:p>
        </p:txBody>
      </p:sp>
      <p:pic>
        <p:nvPicPr>
          <p:cNvPr id="16" name="Image 15">
            <a:extLst>
              <a:ext uri="{FF2B5EF4-FFF2-40B4-BE49-F238E27FC236}">
                <a16:creationId xmlns="" xmlns:a16="http://schemas.microsoft.com/office/drawing/2014/main" id="{5A50FE48-3382-4B57-954D-5E3F4D8044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23564" y="2148366"/>
            <a:ext cx="888642" cy="1317764"/>
          </a:xfrm>
          <a:prstGeom prst="rect">
            <a:avLst/>
          </a:prstGeom>
        </p:spPr>
      </p:pic>
      <p:sp>
        <p:nvSpPr>
          <p:cNvPr id="15" name="Titre 1"/>
          <p:cNvSpPr txBox="1">
            <a:spLocks/>
          </p:cNvSpPr>
          <p:nvPr/>
        </p:nvSpPr>
        <p:spPr>
          <a:xfrm>
            <a:off x="1431066" y="772903"/>
            <a:ext cx="7643192" cy="1042127"/>
          </a:xfrm>
          <a:prstGeom prst="rect">
            <a:avLst/>
          </a:prstGeom>
        </p:spPr>
        <p:txBody>
          <a:bodyPr>
            <a:noAutofit/>
          </a:bodyPr>
          <a:lstStyle>
            <a:lvl1pPr marL="361950" indent="0" algn="l" defTabSz="457200" rtl="0" eaLnBrk="1" latinLnBrk="0" hangingPunct="1">
              <a:spcBef>
                <a:spcPct val="0"/>
              </a:spcBef>
              <a:buNone/>
              <a:defRPr sz="4400" kern="1200">
                <a:solidFill>
                  <a:srgbClr val="2FA4BB"/>
                </a:solidFill>
                <a:latin typeface="+mj-lt"/>
                <a:ea typeface="+mj-ea"/>
                <a:cs typeface="+mj-cs"/>
              </a:defRPr>
            </a:lvl1pPr>
          </a:lstStyle>
          <a:p>
            <a:pPr algn="ctr"/>
            <a:r>
              <a:rPr lang="fr-FR" sz="3200" b="1" u="sng" dirty="0" smtClean="0">
                <a:solidFill>
                  <a:schemeClr val="tx1"/>
                </a:solidFill>
              </a:rPr>
              <a:t>Quelques données nationales</a:t>
            </a:r>
            <a:endParaRPr lang="fr-FR" sz="3200" b="1" u="sng" dirty="0">
              <a:solidFill>
                <a:schemeClr val="tx1"/>
              </a:solidFill>
            </a:endParaRP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21793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1551" y="606651"/>
            <a:ext cx="8892480" cy="1042127"/>
          </a:xfrm>
        </p:spPr>
        <p:txBody>
          <a:bodyPr/>
          <a:lstStyle/>
          <a:p>
            <a:r>
              <a:rPr lang="fr-FR" sz="3200" b="1" u="sng" dirty="0">
                <a:solidFill>
                  <a:schemeClr val="tx1"/>
                </a:solidFill>
              </a:rPr>
              <a:t>Quelques données départementales</a:t>
            </a:r>
          </a:p>
        </p:txBody>
      </p:sp>
      <p:sp>
        <p:nvSpPr>
          <p:cNvPr id="4" name="ZoneTexte 3">
            <a:extLst>
              <a:ext uri="{FF2B5EF4-FFF2-40B4-BE49-F238E27FC236}">
                <a16:creationId xmlns="" xmlns:a16="http://schemas.microsoft.com/office/drawing/2014/main" id="{4A20FD81-1B99-49B9-9B07-6BAC69AC3561}"/>
              </a:ext>
            </a:extLst>
          </p:cNvPr>
          <p:cNvSpPr txBox="1"/>
          <p:nvPr/>
        </p:nvSpPr>
        <p:spPr>
          <a:xfrm>
            <a:off x="121667" y="2531405"/>
            <a:ext cx="9022333" cy="4514056"/>
          </a:xfrm>
          <a:prstGeom prst="rect">
            <a:avLst/>
          </a:prstGeom>
          <a:noFill/>
        </p:spPr>
        <p:txBody>
          <a:bodyPr wrap="square" numCol="2" rtlCol="0">
            <a:spAutoFit/>
          </a:bodyPr>
          <a:lstStyle/>
          <a:p>
            <a:pPr algn="ctr"/>
            <a:r>
              <a:rPr lang="fr-FR" sz="1600" dirty="0"/>
              <a:t> </a:t>
            </a:r>
          </a:p>
          <a:p>
            <a:pPr algn="ctr"/>
            <a:endParaRPr lang="fr-FR" sz="1600" dirty="0"/>
          </a:p>
          <a:p>
            <a:pPr algn="ctr"/>
            <a:r>
              <a:rPr lang="fr-FR" sz="1600" dirty="0"/>
              <a:t>Santé : participation moyenne mensuelle </a:t>
            </a:r>
            <a:endParaRPr lang="fr-FR" sz="1600" dirty="0" smtClean="0"/>
          </a:p>
          <a:p>
            <a:pPr algn="ctr"/>
            <a:r>
              <a:rPr lang="fr-FR" sz="1600" dirty="0" smtClean="0"/>
              <a:t>de </a:t>
            </a:r>
            <a:r>
              <a:rPr lang="fr-FR" sz="1600" b="1" dirty="0" smtClean="0"/>
              <a:t>17 </a:t>
            </a:r>
            <a:r>
              <a:rPr lang="fr-FR" sz="1600" b="1" dirty="0"/>
              <a:t>€ par </a:t>
            </a:r>
            <a:r>
              <a:rPr lang="fr-FR" sz="1600" b="1" dirty="0" smtClean="0"/>
              <a:t>agent </a:t>
            </a:r>
          </a:p>
          <a:p>
            <a:pPr algn="ctr"/>
            <a:r>
              <a:rPr lang="fr-FR" sz="1600" b="1" dirty="0" smtClean="0"/>
              <a:t>(13€ en 2017)</a:t>
            </a:r>
            <a:endParaRPr lang="fr-FR" sz="1600" b="1" dirty="0"/>
          </a:p>
          <a:p>
            <a:pPr algn="ctr"/>
            <a:endParaRPr lang="fr-FR" sz="1600" dirty="0"/>
          </a:p>
          <a:p>
            <a:pPr algn="ctr"/>
            <a:r>
              <a:rPr lang="fr-FR" sz="1600" dirty="0"/>
              <a:t>Taux de couverture des agents : </a:t>
            </a:r>
            <a:r>
              <a:rPr lang="fr-FR" sz="1600" b="1" dirty="0" smtClean="0"/>
              <a:t>29 </a:t>
            </a:r>
            <a:r>
              <a:rPr lang="fr-FR" sz="1600" b="1" dirty="0"/>
              <a:t>%</a:t>
            </a:r>
            <a:r>
              <a:rPr lang="fr-FR" sz="1600" dirty="0"/>
              <a:t> (sur l’ensemble des agents publics territoriaux </a:t>
            </a:r>
            <a:r>
              <a:rPr lang="fr-FR" sz="1600" dirty="0" smtClean="0"/>
              <a:t>sur emploi permanent du Morbihan) </a:t>
            </a:r>
          </a:p>
          <a:p>
            <a:pPr algn="ctr"/>
            <a:r>
              <a:rPr lang="fr-FR" sz="1600" dirty="0" smtClean="0"/>
              <a:t>(12% en 2017)</a:t>
            </a:r>
            <a:endParaRPr lang="fr-FR" sz="1600" dirty="0"/>
          </a:p>
          <a:p>
            <a:pPr algn="ctr"/>
            <a:endParaRPr lang="fr-FR" sz="1600" dirty="0"/>
          </a:p>
          <a:p>
            <a:pPr algn="ctr"/>
            <a:endParaRPr lang="fr-FR" sz="1600" dirty="0"/>
          </a:p>
          <a:p>
            <a:pPr algn="ctr"/>
            <a:endParaRPr lang="fr-FR" sz="1600" dirty="0" smtClean="0"/>
          </a:p>
          <a:p>
            <a:pPr algn="ctr"/>
            <a:endParaRPr lang="fr-FR" sz="1600" dirty="0"/>
          </a:p>
          <a:p>
            <a:pPr algn="ctr"/>
            <a:endParaRPr lang="fr-FR" sz="1600" dirty="0"/>
          </a:p>
          <a:p>
            <a:pPr algn="ctr"/>
            <a:r>
              <a:rPr lang="fr-FR" sz="1600" dirty="0"/>
              <a:t> </a:t>
            </a:r>
          </a:p>
          <a:p>
            <a:pPr algn="ctr"/>
            <a:endParaRPr lang="fr-FR" sz="1600" dirty="0"/>
          </a:p>
          <a:p>
            <a:pPr algn="ctr"/>
            <a:endParaRPr lang="fr-FR" sz="1600" dirty="0" smtClean="0"/>
          </a:p>
          <a:p>
            <a:pPr algn="ctr"/>
            <a:endParaRPr lang="fr-FR" sz="1600" dirty="0"/>
          </a:p>
          <a:p>
            <a:pPr algn="ctr"/>
            <a:endParaRPr lang="fr-FR" sz="1600" dirty="0" smtClean="0"/>
          </a:p>
          <a:p>
            <a:pPr algn="ctr"/>
            <a:r>
              <a:rPr lang="fr-FR" sz="1600" dirty="0" smtClean="0"/>
              <a:t>Prévoyance </a:t>
            </a:r>
            <a:r>
              <a:rPr lang="fr-FR" sz="1600" dirty="0"/>
              <a:t>: participation moyenne </a:t>
            </a:r>
            <a:r>
              <a:rPr lang="fr-FR" sz="1600" dirty="0" smtClean="0"/>
              <a:t>	mensuelle </a:t>
            </a:r>
            <a:r>
              <a:rPr lang="fr-FR" sz="1600" dirty="0"/>
              <a:t>de </a:t>
            </a:r>
            <a:r>
              <a:rPr lang="fr-FR" sz="1600" b="1" dirty="0" smtClean="0"/>
              <a:t>14 </a:t>
            </a:r>
            <a:r>
              <a:rPr lang="fr-FR" sz="1600" b="1" dirty="0"/>
              <a:t>€ par </a:t>
            </a:r>
            <a:r>
              <a:rPr lang="fr-FR" sz="1600" b="1" dirty="0" smtClean="0"/>
              <a:t>agent </a:t>
            </a:r>
          </a:p>
          <a:p>
            <a:pPr algn="ctr"/>
            <a:r>
              <a:rPr lang="fr-FR" sz="1600" b="1" dirty="0" smtClean="0"/>
              <a:t>(13€ en 2017)</a:t>
            </a:r>
            <a:endParaRPr lang="fr-FR" sz="1600" b="1" dirty="0"/>
          </a:p>
          <a:p>
            <a:pPr algn="ctr"/>
            <a:endParaRPr lang="fr-FR" sz="1600" dirty="0"/>
          </a:p>
          <a:p>
            <a:pPr algn="ctr"/>
            <a:r>
              <a:rPr lang="fr-FR" sz="1600" dirty="0" smtClean="0"/>
              <a:t> 	Taux </a:t>
            </a:r>
            <a:r>
              <a:rPr lang="fr-FR" sz="1600" dirty="0"/>
              <a:t>de couverture des agents : </a:t>
            </a:r>
            <a:r>
              <a:rPr lang="fr-FR" sz="1600" b="1" dirty="0"/>
              <a:t>25,4 %</a:t>
            </a:r>
            <a:r>
              <a:rPr lang="fr-FR" sz="1600" dirty="0"/>
              <a:t> (sur l’ensemble des agents publics territoriaux sur emploi permanent du </a:t>
            </a:r>
            <a:r>
              <a:rPr lang="fr-FR" sz="1600" dirty="0" smtClean="0"/>
              <a:t>Morbihan)</a:t>
            </a:r>
          </a:p>
          <a:p>
            <a:pPr algn="ctr"/>
            <a:r>
              <a:rPr lang="fr-FR" sz="1600" dirty="0" smtClean="0"/>
              <a:t>(35% en 2017)</a:t>
            </a:r>
            <a:endParaRPr lang="fr-FR" sz="1600" dirty="0"/>
          </a:p>
        </p:txBody>
      </p:sp>
      <p:pic>
        <p:nvPicPr>
          <p:cNvPr id="8" name="Image 7">
            <a:extLst>
              <a:ext uri="{FF2B5EF4-FFF2-40B4-BE49-F238E27FC236}">
                <a16:creationId xmlns="" xmlns:a16="http://schemas.microsoft.com/office/drawing/2014/main" id="{44DA7A48-CDB3-4CDD-9483-3119644D2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412" y="1262141"/>
            <a:ext cx="1536122" cy="1604797"/>
          </a:xfrm>
          <a:prstGeom prst="rect">
            <a:avLst/>
          </a:prstGeom>
        </p:spPr>
      </p:pic>
      <p:pic>
        <p:nvPicPr>
          <p:cNvPr id="9" name="Image 8">
            <a:extLst>
              <a:ext uri="{FF2B5EF4-FFF2-40B4-BE49-F238E27FC236}">
                <a16:creationId xmlns="" xmlns:a16="http://schemas.microsoft.com/office/drawing/2014/main" id="{94C0170D-5F4A-4C2D-BAAF-C0E4C14D40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079" r="26146"/>
          <a:stretch/>
        </p:blipFill>
        <p:spPr>
          <a:xfrm>
            <a:off x="6225638" y="1358152"/>
            <a:ext cx="1573481" cy="1664791"/>
          </a:xfrm>
          <a:prstGeom prst="rect">
            <a:avLst/>
          </a:prstGeom>
        </p:spPr>
      </p:pic>
      <p:sp>
        <p:nvSpPr>
          <p:cNvPr id="10" name="ZoneTexte 9">
            <a:extLst>
              <a:ext uri="{FF2B5EF4-FFF2-40B4-BE49-F238E27FC236}">
                <a16:creationId xmlns="" xmlns:a16="http://schemas.microsoft.com/office/drawing/2014/main" id="{10CF23E6-BF96-46D0-8794-E93393BCB019}"/>
              </a:ext>
            </a:extLst>
          </p:cNvPr>
          <p:cNvSpPr txBox="1"/>
          <p:nvPr/>
        </p:nvSpPr>
        <p:spPr>
          <a:xfrm>
            <a:off x="121667" y="5936466"/>
            <a:ext cx="7283152" cy="276999"/>
          </a:xfrm>
          <a:prstGeom prst="rect">
            <a:avLst/>
          </a:prstGeom>
          <a:noFill/>
        </p:spPr>
        <p:txBody>
          <a:bodyPr wrap="square" rtlCol="0">
            <a:spAutoFit/>
          </a:bodyPr>
          <a:lstStyle/>
          <a:p>
            <a:r>
              <a:rPr lang="fr-FR" sz="1200" i="1" dirty="0"/>
              <a:t>Données issues du bilan social 2019 </a:t>
            </a:r>
            <a:r>
              <a:rPr lang="fr-FR" sz="1200" i="1" dirty="0" smtClean="0"/>
              <a:t>du Morbihan</a:t>
            </a:r>
            <a:endParaRPr lang="fr-FR" sz="1200"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4751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ZoneTexte 7"/>
          <p:cNvSpPr txBox="1">
            <a:spLocks noChangeArrowheads="1"/>
          </p:cNvSpPr>
          <p:nvPr/>
        </p:nvSpPr>
        <p:spPr bwMode="auto">
          <a:xfrm>
            <a:off x="467543" y="1556792"/>
            <a:ext cx="8205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just">
              <a:buNone/>
            </a:pPr>
            <a:endParaRPr lang="fr-FR" sz="2000" b="1" dirty="0"/>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pPr>
              <a:defRPr/>
            </a:pPr>
            <a:fld id="{AE45A62B-210E-4B0C-9448-801DE77C0856}" type="slidenum">
              <a:rPr lang="fr-FR" smtClean="0"/>
              <a:pPr>
                <a:defRPr/>
              </a:pPr>
              <a:t>27</a:t>
            </a:fld>
            <a:endParaRPr lang="fr-FR" dirty="0"/>
          </a:p>
        </p:txBody>
      </p:sp>
      <p:sp>
        <p:nvSpPr>
          <p:cNvPr id="11" name="Titre 1"/>
          <p:cNvSpPr txBox="1">
            <a:spLocks/>
          </p:cNvSpPr>
          <p:nvPr/>
        </p:nvSpPr>
        <p:spPr bwMode="auto">
          <a:xfrm>
            <a:off x="467542" y="565106"/>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Orientations &amp; Trajectoires</a:t>
            </a:r>
            <a:endParaRPr lang="fr-FR" sz="2800" b="1" u="sng" dirty="0">
              <a:solidFill>
                <a:srgbClr val="1F92B7"/>
              </a:solidFill>
              <a:latin typeface="Myriad Pro" pitchFamily="34" charset="0"/>
            </a:endParaRPr>
          </a:p>
        </p:txBody>
      </p:sp>
      <p:sp>
        <p:nvSpPr>
          <p:cNvPr id="3" name="Rectangle 2"/>
          <p:cNvSpPr/>
          <p:nvPr/>
        </p:nvSpPr>
        <p:spPr>
          <a:xfrm>
            <a:off x="348264" y="1748254"/>
            <a:ext cx="8444343" cy="3908762"/>
          </a:xfrm>
          <a:prstGeom prst="rect">
            <a:avLst/>
          </a:prstGeom>
        </p:spPr>
        <p:txBody>
          <a:bodyPr wrap="square">
            <a:spAutoFit/>
          </a:bodyPr>
          <a:lstStyle/>
          <a:p>
            <a:pPr algn="just"/>
            <a:r>
              <a:rPr lang="fr-FR" sz="2000" dirty="0">
                <a:cs typeface="Calibri" panose="020F0502020204030204" pitchFamily="34" charset="0"/>
              </a:rPr>
              <a:t>Chaque collectivité dispose de  3 ans pour préparer le financement de cette nouvelle dépense obligatoire. </a:t>
            </a:r>
          </a:p>
          <a:p>
            <a:pPr algn="just"/>
            <a:endParaRPr lang="fr-FR" sz="2000" dirty="0">
              <a:cs typeface="Calibri" panose="020F0502020204030204" pitchFamily="34" charset="0"/>
            </a:endParaRPr>
          </a:p>
          <a:p>
            <a:pPr algn="just"/>
            <a:r>
              <a:rPr lang="fr-FR" sz="2000" dirty="0">
                <a:cs typeface="Calibri" panose="020F0502020204030204" pitchFamily="34" charset="0"/>
              </a:rPr>
              <a:t>En fonction des finances et du budget, il est possible de prévoir une augmentation progressive du financement afin d’atteindre les montants minimum obligatoires d’ici 2025 et 2026. </a:t>
            </a:r>
          </a:p>
          <a:p>
            <a:pPr algn="just"/>
            <a:endParaRPr lang="fr-FR" sz="2000" dirty="0" smtClean="0">
              <a:cs typeface="Calibri" panose="020F0502020204030204" pitchFamily="34" charset="0"/>
            </a:endParaRPr>
          </a:p>
          <a:p>
            <a:pPr algn="just"/>
            <a:endParaRPr lang="fr-FR" sz="2000" dirty="0">
              <a:cs typeface="Calibri" panose="020F0502020204030204" pitchFamily="34" charset="0"/>
            </a:endParaRPr>
          </a:p>
          <a:p>
            <a:pPr algn="just"/>
            <a:r>
              <a:rPr lang="fr-FR" sz="2000" dirty="0">
                <a:cs typeface="Calibri" panose="020F0502020204030204" pitchFamily="34" charset="0"/>
              </a:rPr>
              <a:t>Budget prévoyance : </a:t>
            </a:r>
            <a:r>
              <a:rPr lang="fr-FR" sz="2000" dirty="0" smtClean="0">
                <a:cs typeface="Calibri" panose="020F0502020204030204" pitchFamily="34" charset="0"/>
              </a:rPr>
              <a:t>(à projeter)</a:t>
            </a:r>
            <a:endParaRPr lang="fr-FR" sz="2000" dirty="0">
              <a:cs typeface="Calibri" panose="020F0502020204030204" pitchFamily="34" charset="0"/>
            </a:endParaRPr>
          </a:p>
          <a:p>
            <a:pPr algn="just"/>
            <a:endParaRPr lang="fr-FR" sz="2000" dirty="0">
              <a:cs typeface="Calibri" panose="020F0502020204030204" pitchFamily="34" charset="0"/>
            </a:endParaRPr>
          </a:p>
          <a:p>
            <a:pPr algn="just"/>
            <a:r>
              <a:rPr lang="fr-FR" sz="2000" dirty="0">
                <a:cs typeface="Calibri" panose="020F0502020204030204" pitchFamily="34" charset="0"/>
              </a:rPr>
              <a:t>Budget Santé </a:t>
            </a:r>
            <a:r>
              <a:rPr lang="fr-FR" sz="2000" dirty="0" smtClean="0">
                <a:cs typeface="Calibri" panose="020F0502020204030204" pitchFamily="34" charset="0"/>
              </a:rPr>
              <a:t>: (à projeter) </a:t>
            </a:r>
            <a:endParaRPr lang="fr-FR" sz="1400" dirty="0">
              <a:cs typeface="Calibri" panose="020F0502020204030204" pitchFamily="34" charset="0"/>
            </a:endParaRPr>
          </a:p>
          <a:p>
            <a:pPr algn="just"/>
            <a:endParaRPr lang="fr-FR" sz="1400" dirty="0" smtClean="0">
              <a:cs typeface="Calibri" panose="020F0502020204030204" pitchFamily="34" charset="0"/>
            </a:endParaRPr>
          </a:p>
          <a:p>
            <a:pPr algn="ctr"/>
            <a:r>
              <a:rPr lang="fr-FR" sz="1400" dirty="0" smtClean="0">
                <a:cs typeface="Calibri" panose="020F0502020204030204" pitchFamily="34" charset="0"/>
              </a:rPr>
              <a:t>A titre d’information, montant de référence : 15€/mois par agent FPE au 01/01/22</a:t>
            </a:r>
            <a:endParaRPr lang="fr-FR" sz="1400" dirty="0">
              <a:cs typeface="Calibri" panose="020F0502020204030204" pitchFamily="34" charset="0"/>
            </a:endParaRP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70868"/>
      </p:ext>
    </p:extLst>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7"/>
          <p:cNvSpPr txBox="1">
            <a:spLocks noChangeArrowheads="1"/>
          </p:cNvSpPr>
          <p:nvPr/>
        </p:nvSpPr>
        <p:spPr bwMode="auto">
          <a:xfrm>
            <a:off x="479448" y="1639919"/>
            <a:ext cx="820578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just">
              <a:buNone/>
            </a:pPr>
            <a:r>
              <a:rPr lang="fr-FR" b="1" u="sng" dirty="0" smtClean="0"/>
              <a:t>A noter :</a:t>
            </a:r>
          </a:p>
          <a:p>
            <a:pPr marL="0" indent="0" algn="just">
              <a:buNone/>
            </a:pPr>
            <a:endParaRPr lang="fr-FR" b="1" dirty="0"/>
          </a:p>
          <a:p>
            <a:pPr marL="0" indent="0" algn="just">
              <a:buNone/>
            </a:pPr>
            <a:r>
              <a:rPr lang="fr-FR" dirty="0" smtClean="0"/>
              <a:t>Une réflexion est à l’étude au CDG56 pour la </a:t>
            </a:r>
            <a:r>
              <a:rPr lang="fr-FR" dirty="0"/>
              <a:t>mise en place de nouvelles conventions de </a:t>
            </a:r>
            <a:r>
              <a:rPr lang="fr-FR" dirty="0" smtClean="0"/>
              <a:t>participations.</a:t>
            </a:r>
          </a:p>
          <a:p>
            <a:pPr marL="0" indent="0" algn="just">
              <a:buNone/>
            </a:pPr>
            <a:endParaRPr lang="fr-FR" dirty="0"/>
          </a:p>
          <a:p>
            <a:pPr marL="0" lvl="0" indent="0" algn="just">
              <a:lnSpc>
                <a:spcPct val="150000"/>
              </a:lnSpc>
            </a:pPr>
            <a:r>
              <a:rPr lang="fr-FR" dirty="0" smtClean="0"/>
              <a:t>Elle devra </a:t>
            </a:r>
            <a:r>
              <a:rPr lang="fr-FR" dirty="0"/>
              <a:t>s’articuler avec les évolutions règlementaires annoncées dans ce </a:t>
            </a:r>
            <a:r>
              <a:rPr lang="fr-FR" dirty="0" smtClean="0"/>
              <a:t>domaine (montant </a:t>
            </a:r>
            <a:r>
              <a:rPr lang="fr-FR" dirty="0"/>
              <a:t>de </a:t>
            </a:r>
            <a:r>
              <a:rPr lang="fr-FR" dirty="0" smtClean="0"/>
              <a:t>référence, panier de soins, portabilité </a:t>
            </a:r>
            <a:r>
              <a:rPr lang="fr-FR" dirty="0"/>
              <a:t>des contrats en cas de </a:t>
            </a:r>
            <a:r>
              <a:rPr lang="fr-FR" dirty="0" smtClean="0"/>
              <a:t>mobilité, </a:t>
            </a:r>
            <a:r>
              <a:rPr lang="fr-FR" dirty="0"/>
              <a:t>public </a:t>
            </a:r>
            <a:r>
              <a:rPr lang="fr-FR" dirty="0" smtClean="0"/>
              <a:t>éligible, critères </a:t>
            </a:r>
            <a:r>
              <a:rPr lang="fr-FR" dirty="0"/>
              <a:t>de solidarité intergénérationnelle </a:t>
            </a:r>
            <a:r>
              <a:rPr lang="fr-FR" dirty="0" smtClean="0"/>
              <a:t>exigibles, situation </a:t>
            </a:r>
            <a:r>
              <a:rPr lang="fr-FR" dirty="0"/>
              <a:t>des </a:t>
            </a:r>
            <a:r>
              <a:rPr lang="fr-FR" dirty="0" smtClean="0"/>
              <a:t>retraités, situation </a:t>
            </a:r>
            <a:r>
              <a:rPr lang="fr-FR" dirty="0"/>
              <a:t>des agents </a:t>
            </a:r>
            <a:r>
              <a:rPr lang="fr-FR" dirty="0" smtClean="0"/>
              <a:t>multi-employeurs, …)</a:t>
            </a:r>
            <a:endParaRPr lang="fr-FR" dirty="0"/>
          </a:p>
          <a:p>
            <a:pPr marL="0" indent="0" algn="just">
              <a:buNone/>
            </a:pPr>
            <a:endParaRPr lang="fr-FR" dirty="0"/>
          </a:p>
          <a:p>
            <a:pPr marL="0" indent="0" algn="just">
              <a:buNone/>
            </a:pPr>
            <a:endParaRPr lang="fr-FR" dirty="0"/>
          </a:p>
          <a:p>
            <a:pPr marL="0" indent="0" algn="just">
              <a:buNone/>
            </a:pPr>
            <a:r>
              <a:rPr lang="fr-FR" dirty="0" smtClean="0"/>
              <a:t>Une enquête </a:t>
            </a:r>
            <a:r>
              <a:rPr lang="fr-FR" dirty="0"/>
              <a:t>auprès des employeurs territoriaux sur leurs besoins en la matière </a:t>
            </a:r>
            <a:r>
              <a:rPr lang="fr-FR" dirty="0" smtClean="0"/>
              <a:t>est lancée semaine 49. </a:t>
            </a:r>
            <a:endParaRPr lang="fr-FR"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re 1"/>
          <p:cNvSpPr txBox="1">
            <a:spLocks/>
          </p:cNvSpPr>
          <p:nvPr/>
        </p:nvSpPr>
        <p:spPr bwMode="auto">
          <a:xfrm>
            <a:off x="467542" y="565106"/>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Orientations &amp; Trajectoires</a:t>
            </a:r>
            <a:endParaRPr lang="fr-FR" sz="2800" b="1" u="sng" dirty="0">
              <a:solidFill>
                <a:srgbClr val="1F92B7"/>
              </a:solidFill>
              <a:latin typeface="Myriad Pro" pitchFamily="34" charset="0"/>
            </a:endParaRPr>
          </a:p>
        </p:txBody>
      </p:sp>
    </p:spTree>
    <p:extLst>
      <p:ext uri="{BB962C8B-B14F-4D97-AF65-F5344CB8AC3E}">
        <p14:creationId xmlns:p14="http://schemas.microsoft.com/office/powerpoint/2010/main" val="3366844481"/>
      </p:ext>
    </p:extLst>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9" name="ZoneTexte 8"/>
          <p:cNvSpPr txBox="1"/>
          <p:nvPr/>
        </p:nvSpPr>
        <p:spPr>
          <a:xfrm>
            <a:off x="385852" y="2090387"/>
            <a:ext cx="8329021" cy="3970318"/>
          </a:xfrm>
          <a:prstGeom prst="rect">
            <a:avLst/>
          </a:prstGeom>
          <a:noFill/>
        </p:spPr>
        <p:txBody>
          <a:bodyPr wrap="square" rtlCol="0">
            <a:spAutoFit/>
          </a:bodyPr>
          <a:lstStyle/>
          <a:p>
            <a:pPr marL="285750" indent="-285750">
              <a:buFontTx/>
              <a:buChar char="-"/>
            </a:pPr>
            <a:r>
              <a:rPr lang="fr-FR" dirty="0" smtClean="0"/>
              <a:t>Participation à la Prévoyance / Santé: </a:t>
            </a:r>
          </a:p>
          <a:p>
            <a:pPr marL="742950" lvl="1" indent="-285750">
              <a:buFontTx/>
              <a:buChar char="-"/>
            </a:pPr>
            <a:r>
              <a:rPr lang="fr-FR" dirty="0" smtClean="0"/>
              <a:t>Labellisation?</a:t>
            </a:r>
          </a:p>
          <a:p>
            <a:pPr marL="742950" lvl="1" indent="-285750">
              <a:buFontTx/>
              <a:buChar char="-"/>
            </a:pPr>
            <a:r>
              <a:rPr lang="fr-FR" dirty="0" smtClean="0"/>
              <a:t>Convention de participation?</a:t>
            </a:r>
          </a:p>
          <a:p>
            <a:pPr marL="742950" lvl="1" indent="-285750">
              <a:buFontTx/>
              <a:buChar char="-"/>
            </a:pPr>
            <a:endParaRPr lang="fr-FR" dirty="0" smtClean="0"/>
          </a:p>
          <a:p>
            <a:pPr marL="266700" lvl="1" indent="-266700">
              <a:buFontTx/>
              <a:buChar char="-"/>
            </a:pPr>
            <a:r>
              <a:rPr lang="fr-FR" dirty="0" smtClean="0"/>
              <a:t>Maintien /Révision des montants de participation?</a:t>
            </a:r>
          </a:p>
          <a:p>
            <a:pPr marL="266700" lvl="1" indent="-266700">
              <a:buFontTx/>
              <a:buChar char="-"/>
            </a:pPr>
            <a:endParaRPr lang="fr-FR" dirty="0"/>
          </a:p>
          <a:p>
            <a:pPr marL="266700" lvl="1" indent="-266700">
              <a:buFontTx/>
              <a:buChar char="-"/>
            </a:pPr>
            <a:r>
              <a:rPr lang="fr-FR" dirty="0" smtClean="0"/>
              <a:t>Maintien / Révision du sort de l’IFSE?</a:t>
            </a:r>
          </a:p>
          <a:p>
            <a:pPr marL="266700" lvl="1" indent="-266700">
              <a:buFontTx/>
              <a:buChar char="-"/>
            </a:pPr>
            <a:endParaRPr lang="fr-FR" dirty="0"/>
          </a:p>
          <a:p>
            <a:pPr marL="266700" lvl="1" indent="-266700">
              <a:buFontTx/>
              <a:buChar char="-"/>
            </a:pPr>
            <a:r>
              <a:rPr lang="fr-FR" dirty="0" smtClean="0"/>
              <a:t>Pour les conventions de participation:</a:t>
            </a:r>
          </a:p>
          <a:p>
            <a:pPr marL="723900" lvl="2" indent="-266700">
              <a:buFontTx/>
              <a:buChar char="-"/>
            </a:pPr>
            <a:r>
              <a:rPr lang="fr-FR" dirty="0" smtClean="0"/>
              <a:t>Maintien ou Evolution des garanties?</a:t>
            </a:r>
          </a:p>
          <a:p>
            <a:pPr marL="723900" lvl="2" indent="-266700">
              <a:buFontTx/>
              <a:buChar char="-"/>
            </a:pPr>
            <a:r>
              <a:rPr lang="fr-FR" dirty="0" smtClean="0"/>
              <a:t>Lancement d’une consultation à l’échelle de la collectivité?</a:t>
            </a:r>
          </a:p>
          <a:p>
            <a:pPr marL="723900" lvl="2" indent="-266700">
              <a:buFontTx/>
              <a:buChar char="-"/>
            </a:pPr>
            <a:r>
              <a:rPr lang="fr-FR" dirty="0" smtClean="0"/>
              <a:t>Etude de la convention </a:t>
            </a:r>
            <a:r>
              <a:rPr lang="fr-FR" smtClean="0"/>
              <a:t>de participation CDG </a:t>
            </a:r>
            <a:r>
              <a:rPr lang="fr-FR" dirty="0" smtClean="0"/>
              <a:t>56? </a:t>
            </a:r>
          </a:p>
          <a:p>
            <a:pPr lvl="1"/>
            <a:endParaRPr lang="fr-FR" dirty="0" smtClean="0"/>
          </a:p>
          <a:p>
            <a:pPr marL="285750" indent="-285750">
              <a:buFontTx/>
              <a:buChar char="-"/>
            </a:pPr>
            <a:endParaRPr lang="fr-FR"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re 1"/>
          <p:cNvSpPr txBox="1">
            <a:spLocks/>
          </p:cNvSpPr>
          <p:nvPr/>
        </p:nvSpPr>
        <p:spPr bwMode="auto">
          <a:xfrm>
            <a:off x="485273" y="645064"/>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Orientations &amp; Trajectoires</a:t>
            </a:r>
            <a:endParaRPr lang="fr-FR" sz="2800" b="1" u="sng" dirty="0">
              <a:solidFill>
                <a:srgbClr val="1F92B7"/>
              </a:solidFill>
              <a:latin typeface="Myriad Pro" pitchFamily="34" charset="0"/>
            </a:endParaRPr>
          </a:p>
        </p:txBody>
      </p:sp>
      <p:sp>
        <p:nvSpPr>
          <p:cNvPr id="2" name="ZoneTexte 1"/>
          <p:cNvSpPr txBox="1"/>
          <p:nvPr/>
        </p:nvSpPr>
        <p:spPr>
          <a:xfrm>
            <a:off x="534390" y="1520042"/>
            <a:ext cx="7327075" cy="369332"/>
          </a:xfrm>
          <a:prstGeom prst="rect">
            <a:avLst/>
          </a:prstGeom>
          <a:noFill/>
        </p:spPr>
        <p:txBody>
          <a:bodyPr wrap="square" rtlCol="0">
            <a:spAutoFit/>
          </a:bodyPr>
          <a:lstStyle/>
          <a:p>
            <a:r>
              <a:rPr lang="fr-FR" b="1" u="sng" dirty="0" smtClean="0"/>
              <a:t>Suggestion de questionnement:</a:t>
            </a:r>
            <a:endParaRPr lang="fr-FR" b="1" u="sng" dirty="0"/>
          </a:p>
        </p:txBody>
      </p:sp>
    </p:spTree>
    <p:extLst>
      <p:ext uri="{BB962C8B-B14F-4D97-AF65-F5344CB8AC3E}">
        <p14:creationId xmlns:p14="http://schemas.microsoft.com/office/powerpoint/2010/main" val="1543932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6333" y="1758113"/>
            <a:ext cx="8466138" cy="748242"/>
          </a:xfrm>
        </p:spPr>
        <p:txBody>
          <a:bodyPr/>
          <a:lstStyle/>
          <a:p>
            <a:pPr marL="0" indent="0" algn="ctr">
              <a:buNone/>
            </a:pPr>
            <a:r>
              <a:rPr lang="fr-FR" dirty="0" smtClean="0"/>
              <a:t>Le cadre juridique</a:t>
            </a:r>
            <a:endParaRPr lang="fr-FR" dirty="0"/>
          </a:p>
        </p:txBody>
      </p:sp>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pic>
        <p:nvPicPr>
          <p:cNvPr id="1027" name="Picture 3"/>
          <p:cNvPicPr>
            <a:picLocks noChangeAspect="1" noChangeArrowheads="1"/>
          </p:cNvPicPr>
          <p:nvPr/>
        </p:nvPicPr>
        <p:blipFill>
          <a:blip r:embed="rId3">
            <a:clrChange>
              <a:clrFrom>
                <a:srgbClr val="FEFCFD"/>
              </a:clrFrom>
              <a:clrTo>
                <a:srgbClr val="FEFCFD">
                  <a:alpha val="0"/>
                </a:srgbClr>
              </a:clrTo>
            </a:clrChange>
            <a:extLst>
              <a:ext uri="{28A0092B-C50C-407E-A947-70E740481C1C}">
                <a14:useLocalDpi xmlns:a14="http://schemas.microsoft.com/office/drawing/2010/main" val="0"/>
              </a:ext>
            </a:extLst>
          </a:blip>
          <a:srcRect/>
          <a:stretch>
            <a:fillRect/>
          </a:stretch>
        </p:blipFill>
        <p:spPr bwMode="auto">
          <a:xfrm>
            <a:off x="3004436" y="2506355"/>
            <a:ext cx="2671969" cy="251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587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ZoneTexte 7"/>
          <p:cNvSpPr txBox="1">
            <a:spLocks noChangeArrowheads="1"/>
          </p:cNvSpPr>
          <p:nvPr/>
        </p:nvSpPr>
        <p:spPr bwMode="auto">
          <a:xfrm>
            <a:off x="467543" y="1556792"/>
            <a:ext cx="82057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just">
              <a:buNone/>
            </a:pPr>
            <a:endParaRPr lang="fr-FR" sz="2000" b="1" dirty="0"/>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pPr>
              <a:defRPr/>
            </a:pPr>
            <a:fld id="{AE45A62B-210E-4B0C-9448-801DE77C0856}" type="slidenum">
              <a:rPr lang="fr-FR" smtClean="0"/>
              <a:pPr>
                <a:defRPr/>
              </a:pPr>
              <a:t>30</a:t>
            </a:fld>
            <a:endParaRPr lang="fr-FR" dirty="0"/>
          </a:p>
        </p:txBody>
      </p:sp>
      <p:sp>
        <p:nvSpPr>
          <p:cNvPr id="11" name="Titre 1"/>
          <p:cNvSpPr txBox="1">
            <a:spLocks/>
          </p:cNvSpPr>
          <p:nvPr/>
        </p:nvSpPr>
        <p:spPr bwMode="auto">
          <a:xfrm>
            <a:off x="467543" y="508153"/>
            <a:ext cx="8229600" cy="76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FR" sz="2800" b="1" u="sng" dirty="0" smtClean="0">
                <a:solidFill>
                  <a:srgbClr val="1F92B7"/>
                </a:solidFill>
                <a:latin typeface="Myriad Pro" pitchFamily="34" charset="0"/>
              </a:rPr>
              <a:t>Échéances</a:t>
            </a:r>
            <a:endParaRPr lang="fr-FR" sz="2800" b="1" u="sng" dirty="0">
              <a:solidFill>
                <a:srgbClr val="1F92B7"/>
              </a:solidFill>
              <a:latin typeface="Myriad Pro"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480" y="1389413"/>
            <a:ext cx="6555920" cy="3704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773932"/>
      </p:ext>
    </p:extLst>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6" name="Espace réservé du texte 5"/>
          <p:cNvSpPr>
            <a:spLocks noGrp="1"/>
          </p:cNvSpPr>
          <p:nvPr>
            <p:ph type="body" sz="quarter" idx="16"/>
          </p:nvPr>
        </p:nvSpPr>
        <p:spPr>
          <a:xfrm>
            <a:off x="243424" y="1994528"/>
            <a:ext cx="8466137" cy="798513"/>
          </a:xfrm>
        </p:spPr>
        <p:txBody>
          <a:bodyPr/>
          <a:lstStyle/>
          <a:p>
            <a:pPr marL="0" indent="0" algn="ctr">
              <a:buNone/>
            </a:pPr>
            <a:r>
              <a:rPr lang="fr-FR" dirty="0" smtClean="0">
                <a:solidFill>
                  <a:srgbClr val="7030A0"/>
                </a:solidFill>
              </a:rPr>
              <a:t>Merci de votre attention!</a:t>
            </a:r>
            <a:endParaRPr lang="fr-FR" dirty="0">
              <a:solidFill>
                <a:srgbClr val="7030A0"/>
              </a:solidFill>
            </a:endParaRPr>
          </a:p>
        </p:txBody>
      </p:sp>
      <p:sp>
        <p:nvSpPr>
          <p:cNvPr id="7" name="Espace réservé du texte 6"/>
          <p:cNvSpPr>
            <a:spLocks noGrp="1"/>
          </p:cNvSpPr>
          <p:nvPr>
            <p:ph type="body" sz="quarter" idx="17"/>
          </p:nvPr>
        </p:nvSpPr>
        <p:spPr/>
        <p:txBody>
          <a:bodyPr/>
          <a:lstStyle/>
          <a:p>
            <a:endParaRPr lang="fr-FR"/>
          </a:p>
        </p:txBody>
      </p:sp>
      <p:sp>
        <p:nvSpPr>
          <p:cNvPr id="8" name="ZoneTexte 7"/>
          <p:cNvSpPr txBox="1"/>
          <p:nvPr/>
        </p:nvSpPr>
        <p:spPr>
          <a:xfrm>
            <a:off x="724395" y="3164774"/>
            <a:ext cx="7695210" cy="2723823"/>
          </a:xfrm>
          <a:prstGeom prst="rect">
            <a:avLst/>
          </a:prstGeom>
          <a:noFill/>
        </p:spPr>
        <p:txBody>
          <a:bodyPr wrap="square" rtlCol="0">
            <a:spAutoFit/>
          </a:bodyPr>
          <a:lstStyle/>
          <a:p>
            <a:pPr algn="ctr"/>
            <a:r>
              <a:rPr lang="fr-FR" b="1" u="sng" dirty="0" smtClean="0"/>
              <a:t>Vos interlocuteurs:</a:t>
            </a:r>
          </a:p>
          <a:p>
            <a:pPr algn="ctr"/>
            <a:endParaRPr lang="fr-FR" b="1" u="sng" dirty="0" smtClean="0"/>
          </a:p>
          <a:p>
            <a:pPr>
              <a:lnSpc>
                <a:spcPct val="150000"/>
              </a:lnSpc>
            </a:pPr>
            <a:r>
              <a:rPr lang="fr-FR" b="1" dirty="0" smtClean="0"/>
              <a:t>Sarah ARZEL</a:t>
            </a:r>
            <a:r>
              <a:rPr lang="fr-FR" dirty="0" smtClean="0"/>
              <a:t>, Directrice du Pôle Qualité de Vie au Travail</a:t>
            </a:r>
          </a:p>
          <a:p>
            <a:pPr>
              <a:lnSpc>
                <a:spcPct val="150000"/>
              </a:lnSpc>
            </a:pPr>
            <a:r>
              <a:rPr lang="fr-FR" b="1" dirty="0" smtClean="0"/>
              <a:t>Lisa SEAUDEAU</a:t>
            </a:r>
            <a:r>
              <a:rPr lang="fr-FR" dirty="0" smtClean="0"/>
              <a:t>, Directrice Adjointe du </a:t>
            </a:r>
            <a:r>
              <a:rPr lang="fr-FR" dirty="0"/>
              <a:t>Pôle Qualité de Vie au </a:t>
            </a:r>
            <a:r>
              <a:rPr lang="fr-FR" dirty="0" smtClean="0"/>
              <a:t>Travail</a:t>
            </a:r>
          </a:p>
          <a:p>
            <a:pPr>
              <a:lnSpc>
                <a:spcPct val="150000"/>
              </a:lnSpc>
            </a:pPr>
            <a:r>
              <a:rPr lang="fr-FR" b="1" dirty="0" smtClean="0"/>
              <a:t>Michael DUVAL</a:t>
            </a:r>
            <a:r>
              <a:rPr lang="fr-FR" dirty="0" smtClean="0"/>
              <a:t>, Conseiller en Indisponibilité Physique</a:t>
            </a:r>
          </a:p>
          <a:p>
            <a:endParaRPr lang="fr-FR" dirty="0"/>
          </a:p>
          <a:p>
            <a:pPr algn="ctr"/>
            <a:r>
              <a:rPr lang="fr-FR" dirty="0" smtClean="0">
                <a:hlinkClick r:id="rId3"/>
              </a:rPr>
              <a:t>polequalitevietravail@cdg56.fr</a:t>
            </a:r>
            <a:endParaRPr lang="fr-FR" dirty="0" smtClean="0"/>
          </a:p>
          <a:p>
            <a:pPr algn="ctr"/>
            <a:endParaRPr lang="fr-FR" dirty="0" smtClean="0"/>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293" y="179738"/>
            <a:ext cx="34813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350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06817"/>
            <a:ext cx="9144000" cy="748242"/>
          </a:xfrm>
        </p:spPr>
        <p:txBody>
          <a:bodyPr/>
          <a:lstStyle/>
          <a:p>
            <a:pPr algn="ctr"/>
            <a:r>
              <a:rPr lang="fr-FR" sz="3200" dirty="0" smtClean="0"/>
              <a:t>Jusqu’au 01 Janvier 2022</a:t>
            </a:r>
            <a:endParaRPr lang="fr-FR" sz="3200" dirty="0"/>
          </a:p>
        </p:txBody>
      </p:sp>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dirty="0"/>
          </a:p>
        </p:txBody>
      </p:sp>
      <p:sp>
        <p:nvSpPr>
          <p:cNvPr id="9" name="Espace réservé du contenu 2"/>
          <p:cNvSpPr txBox="1">
            <a:spLocks/>
          </p:cNvSpPr>
          <p:nvPr/>
        </p:nvSpPr>
        <p:spPr>
          <a:xfrm>
            <a:off x="397824" y="1954012"/>
            <a:ext cx="8229600" cy="252028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fr-FR" sz="2000" dirty="0" smtClean="0">
                <a:solidFill>
                  <a:srgbClr val="111111"/>
                </a:solidFill>
                <a:latin typeface="+mj-lt"/>
              </a:rPr>
              <a:t>Avec la loi n°2007-148 du 2 février 2007 de modernisation de la fonction publique &amp; décret n° 2011-1474 du 8 novembre 2011, </a:t>
            </a:r>
            <a:r>
              <a:rPr lang="fr-FR" sz="2000" u="sng" dirty="0" smtClean="0">
                <a:solidFill>
                  <a:srgbClr val="111111"/>
                </a:solidFill>
                <a:latin typeface="+mj-lt"/>
              </a:rPr>
              <a:t>possibilité</a:t>
            </a:r>
            <a:r>
              <a:rPr lang="fr-FR" sz="2000" dirty="0" smtClean="0">
                <a:solidFill>
                  <a:srgbClr val="111111"/>
                </a:solidFill>
                <a:latin typeface="+mj-lt"/>
              </a:rPr>
              <a:t> pour les collectivités d’aider financièrement les agents qui adhérent à des contrats qui répondent à des critères de solidarité</a:t>
            </a:r>
          </a:p>
          <a:p>
            <a:pPr algn="just">
              <a:defRPr/>
            </a:pPr>
            <a:endParaRPr lang="fr-FR" sz="2000" dirty="0" smtClean="0">
              <a:solidFill>
                <a:srgbClr val="111111"/>
              </a:solidFill>
              <a:latin typeface="+mj-lt"/>
            </a:endParaRPr>
          </a:p>
          <a:p>
            <a:pPr algn="just">
              <a:defRPr/>
            </a:pPr>
            <a:r>
              <a:rPr lang="fr-FR" sz="2000" dirty="0" smtClean="0">
                <a:solidFill>
                  <a:srgbClr val="111111"/>
                </a:solidFill>
                <a:latin typeface="+mj-lt"/>
              </a:rPr>
              <a:t>Adhésion </a:t>
            </a:r>
            <a:r>
              <a:rPr lang="fr-FR" sz="2000" u="sng" dirty="0" smtClean="0">
                <a:solidFill>
                  <a:srgbClr val="111111"/>
                </a:solidFill>
                <a:latin typeface="+mj-lt"/>
              </a:rPr>
              <a:t>facultative </a:t>
            </a:r>
            <a:r>
              <a:rPr lang="fr-FR" sz="2000" dirty="0" smtClean="0">
                <a:solidFill>
                  <a:srgbClr val="111111"/>
                </a:solidFill>
                <a:latin typeface="+mj-lt"/>
              </a:rPr>
              <a:t>des agents à ces contrats</a:t>
            </a:r>
            <a:endParaRPr lang="fr-FR" sz="2000" u="sng" dirty="0" smtClean="0">
              <a:solidFill>
                <a:srgbClr val="111111"/>
              </a:solidFill>
              <a:latin typeface="+mj-lt"/>
            </a:endParaRPr>
          </a:p>
          <a:p>
            <a:pPr algn="just">
              <a:defRPr/>
            </a:pPr>
            <a:endParaRPr lang="fr-FR" sz="2000" u="sng" dirty="0" smtClean="0">
              <a:solidFill>
                <a:srgbClr val="111111"/>
              </a:solidFill>
              <a:latin typeface="+mj-lt"/>
            </a:endParaRPr>
          </a:p>
          <a:p>
            <a:pPr algn="just">
              <a:defRPr/>
            </a:pPr>
            <a:r>
              <a:rPr lang="fr-FR" sz="2000" dirty="0" smtClean="0">
                <a:solidFill>
                  <a:srgbClr val="111111"/>
                </a:solidFill>
                <a:latin typeface="+mj-lt"/>
              </a:rPr>
              <a:t>Participation financière de la collectivité uniforme ou modulable selon différents critères (catégorie, composition familiale, indice de rémunération, temps de travail,  etc.)</a:t>
            </a:r>
          </a:p>
          <a:p>
            <a:pPr algn="just">
              <a:defRPr/>
            </a:pPr>
            <a:endParaRPr lang="fr-FR" sz="2000" u="sng" dirty="0" smtClean="0">
              <a:solidFill>
                <a:srgbClr val="111111"/>
              </a:solidFill>
              <a:latin typeface="+mj-lt"/>
            </a:endParaRPr>
          </a:p>
          <a:p>
            <a:pPr algn="just">
              <a:defRPr/>
            </a:pPr>
            <a:endParaRPr lang="fr-FR" sz="2000" u="sng" dirty="0" smtClean="0">
              <a:solidFill>
                <a:srgbClr val="111111"/>
              </a:solidFill>
              <a:latin typeface="+mj-lt"/>
            </a:endParaRPr>
          </a:p>
          <a:p>
            <a:pPr>
              <a:defRPr/>
            </a:pPr>
            <a:endParaRPr lang="fr-FR" sz="2000" dirty="0" smtClean="0">
              <a:solidFill>
                <a:srgbClr val="111111"/>
              </a:solidFill>
              <a:latin typeface="+mj-lt"/>
            </a:endParaRPr>
          </a:p>
          <a:p>
            <a:pPr marL="457200" lvl="1" indent="0">
              <a:buFont typeface="Arial"/>
              <a:buNone/>
            </a:pPr>
            <a:endParaRPr lang="fr-FR" sz="1800" dirty="0" smtClean="0">
              <a:latin typeface="+mj-lt"/>
            </a:endParaRPr>
          </a:p>
          <a:p>
            <a:pPr lvl="1"/>
            <a:endParaRPr lang="fr-FR" sz="1800" dirty="0">
              <a:latin typeface="+mj-lt"/>
            </a:endParaRPr>
          </a:p>
        </p:txBody>
      </p:sp>
      <p:sp>
        <p:nvSpPr>
          <p:cNvPr id="8"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3613366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Espace réservé du contenu 2"/>
          <p:cNvSpPr txBox="1">
            <a:spLocks/>
          </p:cNvSpPr>
          <p:nvPr/>
        </p:nvSpPr>
        <p:spPr>
          <a:xfrm>
            <a:off x="457200" y="1817668"/>
            <a:ext cx="8229600" cy="389188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2400" dirty="0" smtClean="0"/>
              <a:t>2 types de dispositifs sont éligibles à la participation employeur : </a:t>
            </a:r>
          </a:p>
          <a:p>
            <a:pPr algn="just"/>
            <a:endParaRPr lang="fr-FR" sz="2000" dirty="0" smtClean="0"/>
          </a:p>
          <a:p>
            <a:pPr lvl="1" algn="just"/>
            <a:r>
              <a:rPr lang="fr-FR" sz="2000" dirty="0" smtClean="0"/>
              <a:t>La </a:t>
            </a:r>
            <a:r>
              <a:rPr lang="fr-FR" sz="2000" b="1" dirty="0" smtClean="0">
                <a:solidFill>
                  <a:schemeClr val="tx2"/>
                </a:solidFill>
              </a:rPr>
              <a:t>convention de participation </a:t>
            </a:r>
            <a:r>
              <a:rPr lang="fr-FR" sz="2000" dirty="0" smtClean="0"/>
              <a:t>: l’employeur contracte avec un opérateur pour un dispositif en santé et/ou en prévoyance. La participation n’est versée qu’aux agents qui souscrivent à ce contrat</a:t>
            </a:r>
          </a:p>
          <a:p>
            <a:pPr lvl="1" algn="just"/>
            <a:endParaRPr lang="fr-FR" sz="1600" dirty="0" smtClean="0"/>
          </a:p>
          <a:p>
            <a:pPr lvl="1" algn="just"/>
            <a:r>
              <a:rPr lang="fr-FR" sz="2000" dirty="0" smtClean="0"/>
              <a:t>La </a:t>
            </a:r>
            <a:r>
              <a:rPr lang="fr-FR" sz="2000" b="1" dirty="0" smtClean="0">
                <a:solidFill>
                  <a:schemeClr val="tx2"/>
                </a:solidFill>
              </a:rPr>
              <a:t>labellisation</a:t>
            </a:r>
            <a:r>
              <a:rPr lang="fr-FR" sz="2000" dirty="0" smtClean="0"/>
              <a:t> : une liste de contrats proposés par des opérateurs reçoit un « agrément » permettant à l’agent qui y souscrit de bénéficier de la participation </a:t>
            </a:r>
            <a:r>
              <a:rPr lang="fr-FR" sz="2000" dirty="0"/>
              <a:t>employeur (</a:t>
            </a:r>
            <a:r>
              <a:rPr lang="fr-FR" sz="2000" dirty="0">
                <a:hlinkClick r:id="rId3"/>
              </a:rPr>
              <a:t>https://www.collectivites-locales.gouv.fr</a:t>
            </a:r>
            <a:r>
              <a:rPr lang="fr-FR" sz="2000" dirty="0" smtClean="0">
                <a:hlinkClick r:id="rId3"/>
              </a:rPr>
              <a:t>/</a:t>
            </a:r>
            <a:r>
              <a:rPr lang="fr-FR" sz="2000" dirty="0" smtClean="0"/>
              <a:t>)</a:t>
            </a:r>
          </a:p>
          <a:p>
            <a:pPr marL="457200" lvl="1" indent="0" algn="just">
              <a:buNone/>
            </a:pPr>
            <a:endParaRPr lang="fr-FR" sz="2000" dirty="0" smtClean="0"/>
          </a:p>
          <a:p>
            <a:pPr marL="457200" lvl="1" indent="0" algn="just">
              <a:buNone/>
            </a:pPr>
            <a:r>
              <a:rPr lang="fr-FR" sz="2000" dirty="0" smtClean="0"/>
              <a:t>&gt; Les 2 dispositifs sont exclusifs l’un de l’autre pour chaque domaine à couvrir</a:t>
            </a:r>
          </a:p>
          <a:p>
            <a:pPr lvl="1" algn="just"/>
            <a:endParaRPr lang="fr-FR" sz="2400" dirty="0"/>
          </a:p>
        </p:txBody>
      </p:sp>
      <p:sp>
        <p:nvSpPr>
          <p:cNvPr id="6" name="Titre 1"/>
          <p:cNvSpPr>
            <a:spLocks noGrp="1"/>
          </p:cNvSpPr>
          <p:nvPr>
            <p:ph type="ctrTitle"/>
          </p:nvPr>
        </p:nvSpPr>
        <p:spPr>
          <a:xfrm>
            <a:off x="0" y="706817"/>
            <a:ext cx="9144000" cy="748242"/>
          </a:xfrm>
        </p:spPr>
        <p:txBody>
          <a:bodyPr/>
          <a:lstStyle/>
          <a:p>
            <a:pPr algn="ctr"/>
            <a:r>
              <a:rPr lang="fr-FR" sz="3200" dirty="0" smtClean="0"/>
              <a:t>Jusqu’au 01 Janvier 2022</a:t>
            </a:r>
            <a:endParaRPr lang="fr-FR" sz="3200" dirty="0"/>
          </a:p>
        </p:txBody>
      </p:sp>
      <p:sp>
        <p:nvSpPr>
          <p:cNvPr id="9"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2758977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Espace réservé du contenu 2"/>
          <p:cNvSpPr txBox="1">
            <a:spLocks/>
          </p:cNvSpPr>
          <p:nvPr/>
        </p:nvSpPr>
        <p:spPr>
          <a:xfrm>
            <a:off x="296862" y="1687040"/>
            <a:ext cx="8560591" cy="339447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1200"/>
              </a:spcBef>
            </a:pPr>
            <a:r>
              <a:rPr lang="fr-FR" sz="1800" dirty="0"/>
              <a:t>Art. 40 loi TFP avait prévu une redéfinition de la participation employeur par </a:t>
            </a:r>
            <a:r>
              <a:rPr lang="fr-FR" sz="1800" dirty="0" smtClean="0"/>
              <a:t>ordonnance </a:t>
            </a:r>
          </a:p>
          <a:p>
            <a:pPr lvl="1" algn="just">
              <a:spcBef>
                <a:spcPts val="1200"/>
              </a:spcBef>
              <a:buFont typeface="Symbol"/>
              <a:buChar char="Þ"/>
            </a:pPr>
            <a:r>
              <a:rPr lang="fr-FR" sz="1600" b="1" dirty="0" smtClean="0"/>
              <a:t>Ordonnance </a:t>
            </a:r>
            <a:r>
              <a:rPr lang="fr-FR" sz="1600" b="1" dirty="0"/>
              <a:t>n°2021-175 du 17 février 2021 relative à la protection sociale complémentaire dans la fonction publique </a:t>
            </a:r>
          </a:p>
          <a:p>
            <a:pPr lvl="1" algn="just">
              <a:spcBef>
                <a:spcPts val="1200"/>
              </a:spcBef>
              <a:buFont typeface="Symbol"/>
              <a:buChar char="Þ"/>
            </a:pPr>
            <a:r>
              <a:rPr lang="fr-FR" sz="1600" dirty="0" smtClean="0"/>
              <a:t>Ordonnance </a:t>
            </a:r>
            <a:r>
              <a:rPr lang="fr-FR" sz="1600" dirty="0"/>
              <a:t>n°2021-174 sur la négociation et les accords collectifs</a:t>
            </a:r>
          </a:p>
          <a:p>
            <a:pPr algn="just"/>
            <a:endParaRPr lang="fr-FR" sz="1800" dirty="0" smtClean="0"/>
          </a:p>
          <a:p>
            <a:pPr algn="just"/>
            <a:r>
              <a:rPr lang="fr-FR" sz="1800" b="1" dirty="0" smtClean="0"/>
              <a:t>En santé : </a:t>
            </a:r>
            <a:r>
              <a:rPr lang="fr-FR" sz="1800" dirty="0" smtClean="0"/>
              <a:t>participation </a:t>
            </a:r>
            <a:r>
              <a:rPr lang="fr-FR" sz="1800" u="sng" dirty="0" smtClean="0"/>
              <a:t>obligatoire</a:t>
            </a:r>
            <a:r>
              <a:rPr lang="fr-FR" sz="1800" dirty="0" smtClean="0"/>
              <a:t> des employeurs publics à hauteur de </a:t>
            </a:r>
            <a:r>
              <a:rPr lang="fr-FR" sz="1800" b="1" dirty="0" smtClean="0">
                <a:solidFill>
                  <a:schemeClr val="tx2"/>
                </a:solidFill>
              </a:rPr>
              <a:t>50% minimum</a:t>
            </a:r>
            <a:r>
              <a:rPr lang="fr-FR" sz="1800" dirty="0" smtClean="0"/>
              <a:t> d’un montant cible (au 1/1/2026)</a:t>
            </a:r>
          </a:p>
          <a:p>
            <a:pPr algn="just"/>
            <a:endParaRPr lang="fr-FR" sz="1800" dirty="0"/>
          </a:p>
          <a:p>
            <a:pPr algn="just"/>
            <a:endParaRPr lang="fr-FR" sz="1000" dirty="0" smtClean="0"/>
          </a:p>
          <a:p>
            <a:pPr algn="just"/>
            <a:r>
              <a:rPr lang="fr-FR" sz="1800" dirty="0" smtClean="0"/>
              <a:t>En prévoyance, participation </a:t>
            </a:r>
            <a:r>
              <a:rPr lang="fr-FR" sz="1800" u="sng" dirty="0" smtClean="0"/>
              <a:t>obligatoire</a:t>
            </a:r>
            <a:r>
              <a:rPr lang="fr-FR" sz="1800" dirty="0" smtClean="0"/>
              <a:t> des employeurs publics à hauteur de </a:t>
            </a:r>
            <a:r>
              <a:rPr lang="fr-FR" sz="1800" b="1" dirty="0" smtClean="0">
                <a:solidFill>
                  <a:schemeClr val="tx2"/>
                </a:solidFill>
              </a:rPr>
              <a:t>20% minimum</a:t>
            </a:r>
            <a:r>
              <a:rPr lang="fr-FR" sz="1800" dirty="0" smtClean="0"/>
              <a:t> d’un montant cible sur un socle de garanties à définir (au 1/1/2025)</a:t>
            </a:r>
          </a:p>
          <a:p>
            <a:pPr algn="just"/>
            <a:endParaRPr lang="fr-FR" sz="1800" dirty="0" smtClean="0"/>
          </a:p>
          <a:p>
            <a:pPr algn="just"/>
            <a:endParaRPr lang="fr-FR" sz="1800" dirty="0" smtClean="0"/>
          </a:p>
          <a:p>
            <a:pPr marL="0" indent="0" algn="just">
              <a:buFont typeface="Arial"/>
              <a:buNone/>
            </a:pPr>
            <a:endParaRPr lang="fr-FR" sz="1800" dirty="0" smtClean="0"/>
          </a:p>
          <a:p>
            <a:pPr algn="just"/>
            <a:endParaRPr lang="fr-FR" sz="1800" dirty="0"/>
          </a:p>
        </p:txBody>
      </p:sp>
      <p:sp>
        <p:nvSpPr>
          <p:cNvPr id="9" name="Titre 1"/>
          <p:cNvSpPr>
            <a:spLocks noGrp="1"/>
          </p:cNvSpPr>
          <p:nvPr>
            <p:ph type="ctrTitle"/>
          </p:nvPr>
        </p:nvSpPr>
        <p:spPr>
          <a:xfrm>
            <a:off x="0" y="751948"/>
            <a:ext cx="9144000" cy="748242"/>
          </a:xfrm>
        </p:spPr>
        <p:txBody>
          <a:bodyPr/>
          <a:lstStyle/>
          <a:p>
            <a:pPr algn="ctr"/>
            <a:r>
              <a:rPr lang="fr-FR" dirty="0" smtClean="0"/>
              <a:t>Les évolutions …</a:t>
            </a:r>
            <a:endParaRPr lang="fr-FR" dirty="0"/>
          </a:p>
        </p:txBody>
      </p:sp>
      <p:sp>
        <p:nvSpPr>
          <p:cNvPr id="10"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394722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9" name="Espace réservé du contenu 2"/>
          <p:cNvSpPr txBox="1">
            <a:spLocks/>
          </p:cNvSpPr>
          <p:nvPr/>
        </p:nvSpPr>
        <p:spPr>
          <a:xfrm>
            <a:off x="256241" y="1924134"/>
            <a:ext cx="8506759" cy="3531839"/>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fr-FR" sz="1800" u="sng" dirty="0" smtClean="0"/>
              <a:t>Possibilité</a:t>
            </a:r>
            <a:r>
              <a:rPr lang="fr-FR" sz="1800" dirty="0" smtClean="0"/>
              <a:t>, dans le cadre d’un accord collectif (ou majoritaire) de rendre l’adhésion des agents obligatoire au contrat collectif</a:t>
            </a:r>
          </a:p>
          <a:p>
            <a:pPr lvl="1" algn="just"/>
            <a:r>
              <a:rPr lang="fr-FR" sz="1400" dirty="0" smtClean="0"/>
              <a:t>Assure une couverture de tous les agents</a:t>
            </a:r>
          </a:p>
          <a:p>
            <a:pPr lvl="1" algn="just"/>
            <a:r>
              <a:rPr lang="fr-FR" sz="1400" dirty="0" smtClean="0"/>
              <a:t>Garantit une mutualisation du risque et une solidarité intergénérationnelle</a:t>
            </a:r>
          </a:p>
          <a:p>
            <a:pPr lvl="1" algn="just"/>
            <a:r>
              <a:rPr lang="fr-FR" sz="1400" dirty="0" smtClean="0"/>
              <a:t>Possibilité(s) d’exonération de l’obligation d’adhésion à définir par décret</a:t>
            </a:r>
          </a:p>
          <a:p>
            <a:pPr lvl="1" algn="just"/>
            <a:r>
              <a:rPr lang="fr-FR" sz="1400" dirty="0" smtClean="0"/>
              <a:t>Demande de négociation qui peut être à l’initiative des OS</a:t>
            </a:r>
          </a:p>
          <a:p>
            <a:pPr lvl="1" algn="just"/>
            <a:r>
              <a:rPr lang="fr-FR" sz="1400" dirty="0" smtClean="0"/>
              <a:t>Nb : les collectivités rattachées au CT du CDG 56 pourront habiliter ce dernier à négocier avec les OS représentatives en vue de la conclusion d’un accord collectif sur la PSC</a:t>
            </a:r>
          </a:p>
          <a:p>
            <a:pPr lvl="1" algn="just"/>
            <a:endParaRPr lang="fr-FR" sz="1050" dirty="0" smtClean="0"/>
          </a:p>
          <a:p>
            <a:pPr algn="just"/>
            <a:r>
              <a:rPr lang="fr-FR" sz="1800" dirty="0" smtClean="0"/>
              <a:t>Obligation de tenir un débat sur la PSC en assemblée délibérante d’ici le 17/02/2022 puis dans les 6 mois suivant leur renouvellement général</a:t>
            </a:r>
          </a:p>
          <a:p>
            <a:endParaRPr lang="fr-FR" sz="1800" dirty="0" smtClean="0"/>
          </a:p>
          <a:p>
            <a:r>
              <a:rPr lang="fr-FR" sz="1800" dirty="0" smtClean="0"/>
              <a:t>L’ordonnance conserve la possibilité de recourir à la labellisation</a:t>
            </a:r>
            <a:endParaRPr lang="fr-FR" sz="2000" dirty="0" smtClean="0"/>
          </a:p>
          <a:p>
            <a:pPr marL="0" indent="0">
              <a:buFont typeface="Arial"/>
              <a:buNone/>
            </a:pPr>
            <a:endParaRPr lang="fr-FR" sz="2000" dirty="0" smtClean="0"/>
          </a:p>
          <a:p>
            <a:endParaRPr lang="fr-FR" sz="2000" dirty="0"/>
          </a:p>
        </p:txBody>
      </p:sp>
      <p:sp>
        <p:nvSpPr>
          <p:cNvPr id="8" name="Titre 1"/>
          <p:cNvSpPr>
            <a:spLocks noGrp="1"/>
          </p:cNvSpPr>
          <p:nvPr>
            <p:ph type="ctrTitle"/>
          </p:nvPr>
        </p:nvSpPr>
        <p:spPr>
          <a:xfrm>
            <a:off x="0" y="751948"/>
            <a:ext cx="9144000" cy="748242"/>
          </a:xfrm>
        </p:spPr>
        <p:txBody>
          <a:bodyPr/>
          <a:lstStyle/>
          <a:p>
            <a:pPr algn="ctr"/>
            <a:r>
              <a:rPr lang="fr-FR" dirty="0" smtClean="0"/>
              <a:t>Les évolutions …</a:t>
            </a:r>
            <a:endParaRPr lang="fr-FR" dirty="0"/>
          </a:p>
        </p:txBody>
      </p:sp>
      <p:sp>
        <p:nvSpPr>
          <p:cNvPr id="11"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2967908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a:p>
        </p:txBody>
      </p:sp>
      <p:sp>
        <p:nvSpPr>
          <p:cNvPr id="8" name="Rectangle 7"/>
          <p:cNvSpPr/>
          <p:nvPr/>
        </p:nvSpPr>
        <p:spPr>
          <a:xfrm>
            <a:off x="544747" y="5554223"/>
            <a:ext cx="8337995" cy="276999"/>
          </a:xfrm>
          <a:prstGeom prst="rect">
            <a:avLst/>
          </a:prstGeom>
        </p:spPr>
        <p:txBody>
          <a:bodyPr wrap="square">
            <a:spAutoFit/>
          </a:bodyPr>
          <a:lstStyle/>
          <a:p>
            <a:pPr algn="ctr"/>
            <a:r>
              <a:rPr lang="fr-FR" sz="1200" i="1" dirty="0" smtClean="0"/>
              <a:t>Source: CDG 44</a:t>
            </a:r>
            <a:endParaRPr lang="fr-FR" sz="1200" i="1" dirty="0"/>
          </a:p>
        </p:txBody>
      </p:sp>
      <p:graphicFrame>
        <p:nvGraphicFramePr>
          <p:cNvPr id="9" name="Tableau 8"/>
          <p:cNvGraphicFramePr>
            <a:graphicFrameLocks noGrp="1"/>
          </p:cNvGraphicFramePr>
          <p:nvPr>
            <p:extLst>
              <p:ext uri="{D42A27DB-BD31-4B8C-83A1-F6EECF244321}">
                <p14:modId xmlns:p14="http://schemas.microsoft.com/office/powerpoint/2010/main" val="2290379340"/>
              </p:ext>
            </p:extLst>
          </p:nvPr>
        </p:nvGraphicFramePr>
        <p:xfrm>
          <a:off x="421069" y="2067232"/>
          <a:ext cx="8217723" cy="3009469"/>
        </p:xfrm>
        <a:graphic>
          <a:graphicData uri="http://schemas.openxmlformats.org/drawingml/2006/table">
            <a:tbl>
              <a:tblPr/>
              <a:tblGrid>
                <a:gridCol w="2739241"/>
                <a:gridCol w="2739241"/>
                <a:gridCol w="2739241"/>
              </a:tblGrid>
              <a:tr h="1030665">
                <a:tc>
                  <a:txBody>
                    <a:bodyPr/>
                    <a:lstStyle/>
                    <a:p>
                      <a:pPr algn="ctr"/>
                      <a:r>
                        <a:rPr lang="fr-FR" sz="1600" b="1" cap="all" dirty="0">
                          <a:solidFill>
                            <a:srgbClr val="FFFFFF"/>
                          </a:solidFill>
                          <a:effectLst/>
                          <a:latin typeface="+mj-lt"/>
                        </a:rPr>
                        <a:t>NOUVEAU</a:t>
                      </a:r>
                    </a:p>
                  </a:txBody>
                  <a:tcPr marL="41492" marR="41492" marT="37343" marB="37343" anchor="ctr">
                    <a:lnL w="4763" cap="flat" cmpd="sng" algn="ctr">
                      <a:solidFill>
                        <a:srgbClr val="161616"/>
                      </a:solidFill>
                      <a:prstDash val="solid"/>
                      <a:round/>
                      <a:headEnd type="none" w="med" len="med"/>
                      <a:tailEnd type="none" w="med" len="med"/>
                    </a:lnL>
                    <a:lnR w="4763" cap="flat" cmpd="sng" algn="ctr">
                      <a:solidFill>
                        <a:srgbClr val="161616"/>
                      </a:solidFill>
                      <a:prstDash val="solid"/>
                      <a:round/>
                      <a:headEnd type="none" w="med" len="med"/>
                      <a:tailEnd type="none" w="med" len="med"/>
                    </a:lnR>
                    <a:lnT w="4763" cap="flat" cmpd="sng" algn="ctr">
                      <a:solidFill>
                        <a:srgbClr val="161616"/>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chemeClr val="accent3">
                        <a:lumMod val="75000"/>
                      </a:schemeClr>
                    </a:solidFill>
                  </a:tcPr>
                </a:tc>
                <a:tc>
                  <a:txBody>
                    <a:bodyPr/>
                    <a:lstStyle/>
                    <a:p>
                      <a:pPr algn="ctr"/>
                      <a:r>
                        <a:rPr lang="fr-FR" sz="1600" b="1" cap="all" dirty="0">
                          <a:solidFill>
                            <a:srgbClr val="FFFFFF"/>
                          </a:solidFill>
                          <a:effectLst/>
                          <a:latin typeface="+mj-lt"/>
                        </a:rPr>
                        <a:t>CONTRAT PROPOSÉ PAR LE CDG</a:t>
                      </a:r>
                    </a:p>
                  </a:txBody>
                  <a:tcPr marL="41492" marR="41492" marT="37343" marB="37343" anchor="ctr">
                    <a:lnL w="4763" cap="flat" cmpd="sng" algn="ctr">
                      <a:solidFill>
                        <a:srgbClr val="161616"/>
                      </a:solidFill>
                      <a:prstDash val="solid"/>
                      <a:round/>
                      <a:headEnd type="none" w="med" len="med"/>
                      <a:tailEnd type="none" w="med" len="med"/>
                    </a:lnL>
                    <a:lnR w="4763" cap="flat" cmpd="sng" algn="ctr">
                      <a:solidFill>
                        <a:srgbClr val="161616"/>
                      </a:solidFill>
                      <a:prstDash val="solid"/>
                      <a:round/>
                      <a:headEnd type="none" w="med" len="med"/>
                      <a:tailEnd type="none" w="med" len="med"/>
                    </a:lnR>
                    <a:lnT w="4763" cap="flat" cmpd="sng" algn="ctr">
                      <a:solidFill>
                        <a:srgbClr val="161616"/>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chemeClr val="accent3">
                        <a:lumMod val="75000"/>
                      </a:schemeClr>
                    </a:solidFill>
                  </a:tcPr>
                </a:tc>
                <a:tc>
                  <a:txBody>
                    <a:bodyPr/>
                    <a:lstStyle/>
                    <a:p>
                      <a:pPr algn="ctr"/>
                      <a:r>
                        <a:rPr lang="fr-FR" sz="1600" b="1" cap="all" dirty="0">
                          <a:solidFill>
                            <a:srgbClr val="FFFFFF"/>
                          </a:solidFill>
                          <a:effectLst/>
                          <a:latin typeface="+mj-lt"/>
                        </a:rPr>
                        <a:t>SITUATION INCHANGÉE</a:t>
                      </a:r>
                    </a:p>
                  </a:txBody>
                  <a:tcPr marL="41492" marR="41492" marT="37343" marB="37343" anchor="ctr">
                    <a:lnL w="4763" cap="flat" cmpd="sng" algn="ctr">
                      <a:solidFill>
                        <a:srgbClr val="161616"/>
                      </a:solidFill>
                      <a:prstDash val="solid"/>
                      <a:round/>
                      <a:headEnd type="none" w="med" len="med"/>
                      <a:tailEnd type="none" w="med" len="med"/>
                    </a:lnL>
                    <a:lnR w="4763" cap="flat" cmpd="sng" algn="ctr">
                      <a:solidFill>
                        <a:srgbClr val="161616"/>
                      </a:solidFill>
                      <a:prstDash val="solid"/>
                      <a:round/>
                      <a:headEnd type="none" w="med" len="med"/>
                      <a:tailEnd type="none" w="med" len="med"/>
                    </a:lnR>
                    <a:lnT w="4763" cap="flat" cmpd="sng" algn="ctr">
                      <a:solidFill>
                        <a:srgbClr val="161616"/>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chemeClr val="accent3">
                        <a:lumMod val="75000"/>
                      </a:schemeClr>
                    </a:solidFill>
                  </a:tcPr>
                </a:tc>
              </a:tr>
              <a:tr h="1141594">
                <a:tc>
                  <a:txBody>
                    <a:bodyPr/>
                    <a:lstStyle/>
                    <a:p>
                      <a:pPr algn="ctr"/>
                      <a:r>
                        <a:rPr lang="fr-FR" sz="1600" b="0" dirty="0">
                          <a:effectLst/>
                          <a:latin typeface="+mj-lt"/>
                        </a:rPr>
                        <a:t>Contrat collectif à adhésion obligatoire (si accord majoritaire)</a:t>
                      </a:r>
                      <a:endParaRPr lang="fr-FR" sz="1600" dirty="0">
                        <a:effectLst/>
                        <a:latin typeface="+mj-lt"/>
                      </a:endParaRPr>
                    </a:p>
                  </a:txBody>
                  <a:tcPr marL="41492" marR="41492" marT="37343" marB="37343" anchor="ctr">
                    <a:lnL w="4763" cap="flat" cmpd="sng" algn="ctr">
                      <a:solidFill>
                        <a:srgbClr val="B4B4B4"/>
                      </a:solidFill>
                      <a:prstDash val="solid"/>
                      <a:round/>
                      <a:headEnd type="none" w="med" len="med"/>
                      <a:tailEnd type="none" w="med" len="med"/>
                    </a:lnL>
                    <a:lnR w="4763" cap="flat" cmpd="sng" algn="ctr">
                      <a:solidFill>
                        <a:srgbClr val="B4B4B4"/>
                      </a:solidFill>
                      <a:prstDash val="solid"/>
                      <a:round/>
                      <a:headEnd type="none" w="med" len="med"/>
                      <a:tailEnd type="none" w="med" len="med"/>
                    </a:lnR>
                    <a:lnT w="4763" cap="flat" cmpd="sng" algn="ctr">
                      <a:solidFill>
                        <a:srgbClr val="B4B4B4"/>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rgbClr val="FFFFFF"/>
                    </a:solidFill>
                  </a:tcPr>
                </a:tc>
                <a:tc>
                  <a:txBody>
                    <a:bodyPr/>
                    <a:lstStyle/>
                    <a:p>
                      <a:pPr algn="ctr"/>
                      <a:r>
                        <a:rPr lang="fr-FR" sz="1600" b="0" dirty="0">
                          <a:effectLst/>
                          <a:latin typeface="+mj-lt"/>
                        </a:rPr>
                        <a:t>Contrats collectif à adhésion facultative (convention de participation)</a:t>
                      </a:r>
                      <a:endParaRPr lang="fr-FR" sz="1600" dirty="0">
                        <a:effectLst/>
                        <a:latin typeface="+mj-lt"/>
                      </a:endParaRPr>
                    </a:p>
                  </a:txBody>
                  <a:tcPr marL="41492" marR="41492" marT="37343" marB="37343" anchor="ctr">
                    <a:lnL w="4763" cap="flat" cmpd="sng" algn="ctr">
                      <a:solidFill>
                        <a:srgbClr val="B4B4B4"/>
                      </a:solidFill>
                      <a:prstDash val="solid"/>
                      <a:round/>
                      <a:headEnd type="none" w="med" len="med"/>
                      <a:tailEnd type="none" w="med" len="med"/>
                    </a:lnL>
                    <a:lnR w="4763" cap="flat" cmpd="sng" algn="ctr">
                      <a:solidFill>
                        <a:srgbClr val="B4B4B4"/>
                      </a:solidFill>
                      <a:prstDash val="solid"/>
                      <a:round/>
                      <a:headEnd type="none" w="med" len="med"/>
                      <a:tailEnd type="none" w="med" len="med"/>
                    </a:lnR>
                    <a:lnT w="4763" cap="flat" cmpd="sng" algn="ctr">
                      <a:solidFill>
                        <a:srgbClr val="B4B4B4"/>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rgbClr val="FFFFFF"/>
                    </a:solidFill>
                  </a:tcPr>
                </a:tc>
                <a:tc>
                  <a:txBody>
                    <a:bodyPr/>
                    <a:lstStyle/>
                    <a:p>
                      <a:pPr algn="ctr"/>
                      <a:r>
                        <a:rPr lang="fr-FR" sz="1600" b="0" dirty="0">
                          <a:effectLst/>
                          <a:latin typeface="+mj-lt"/>
                        </a:rPr>
                        <a:t>Choix parmi l’un des contrats individuels bénéficiant d’un label</a:t>
                      </a:r>
                      <a:endParaRPr lang="fr-FR" sz="1600" dirty="0">
                        <a:effectLst/>
                        <a:latin typeface="+mj-lt"/>
                      </a:endParaRPr>
                    </a:p>
                  </a:txBody>
                  <a:tcPr marL="41492" marR="41492" marT="37343" marB="37343" anchor="ctr">
                    <a:lnL w="4763" cap="flat" cmpd="sng" algn="ctr">
                      <a:solidFill>
                        <a:srgbClr val="B4B4B4"/>
                      </a:solidFill>
                      <a:prstDash val="solid"/>
                      <a:round/>
                      <a:headEnd type="none" w="med" len="med"/>
                      <a:tailEnd type="none" w="med" len="med"/>
                    </a:lnL>
                    <a:lnR w="4763" cap="flat" cmpd="sng" algn="ctr">
                      <a:solidFill>
                        <a:srgbClr val="B4B4B4"/>
                      </a:solidFill>
                      <a:prstDash val="solid"/>
                      <a:round/>
                      <a:headEnd type="none" w="med" len="med"/>
                      <a:tailEnd type="none" w="med" len="med"/>
                    </a:lnR>
                    <a:lnT w="4763" cap="flat" cmpd="sng" algn="ctr">
                      <a:solidFill>
                        <a:srgbClr val="B4B4B4"/>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rgbClr val="FFFFFF"/>
                    </a:solidFill>
                  </a:tcPr>
                </a:tc>
              </a:tr>
              <a:tr h="837210">
                <a:tc>
                  <a:txBody>
                    <a:bodyPr/>
                    <a:lstStyle/>
                    <a:p>
                      <a:pPr algn="ctr"/>
                      <a:r>
                        <a:rPr lang="fr-FR" sz="1600" b="0" dirty="0">
                          <a:effectLst/>
                          <a:latin typeface="+mj-lt"/>
                        </a:rPr>
                        <a:t>Conclu à l’issu d’un appel à concurrence</a:t>
                      </a:r>
                      <a:endParaRPr lang="fr-FR" sz="1600" dirty="0">
                        <a:effectLst/>
                        <a:latin typeface="+mj-lt"/>
                      </a:endParaRPr>
                    </a:p>
                  </a:txBody>
                  <a:tcPr marL="41492" marR="41492" marT="37343" marB="37343" anchor="ctr">
                    <a:lnL w="4763" cap="flat" cmpd="sng" algn="ctr">
                      <a:solidFill>
                        <a:srgbClr val="B4B4B4"/>
                      </a:solidFill>
                      <a:prstDash val="solid"/>
                      <a:round/>
                      <a:headEnd type="none" w="med" len="med"/>
                      <a:tailEnd type="none" w="med" len="med"/>
                    </a:lnL>
                    <a:lnR w="4763" cap="flat" cmpd="sng" algn="ctr">
                      <a:solidFill>
                        <a:srgbClr val="B4B4B4"/>
                      </a:solidFill>
                      <a:prstDash val="solid"/>
                      <a:round/>
                      <a:headEnd type="none" w="med" len="med"/>
                      <a:tailEnd type="none" w="med" len="med"/>
                    </a:lnR>
                    <a:lnT w="4763" cap="flat" cmpd="sng" algn="ctr">
                      <a:solidFill>
                        <a:srgbClr val="B4B4B4"/>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rgbClr val="FFFFFF"/>
                    </a:solidFill>
                  </a:tcPr>
                </a:tc>
                <a:tc>
                  <a:txBody>
                    <a:bodyPr/>
                    <a:lstStyle/>
                    <a:p>
                      <a:pPr algn="ctr"/>
                      <a:r>
                        <a:rPr lang="fr-FR" sz="1600" b="0">
                          <a:effectLst/>
                          <a:latin typeface="+mj-lt"/>
                        </a:rPr>
                        <a:t>Conclu à l’issu d’un appel à concurrence</a:t>
                      </a:r>
                      <a:endParaRPr lang="fr-FR" sz="1600">
                        <a:effectLst/>
                        <a:latin typeface="+mj-lt"/>
                      </a:endParaRPr>
                    </a:p>
                  </a:txBody>
                  <a:tcPr marL="41492" marR="41492" marT="37343" marB="37343" anchor="ctr">
                    <a:lnL w="4763" cap="flat" cmpd="sng" algn="ctr">
                      <a:solidFill>
                        <a:srgbClr val="B4B4B4"/>
                      </a:solidFill>
                      <a:prstDash val="solid"/>
                      <a:round/>
                      <a:headEnd type="none" w="med" len="med"/>
                      <a:tailEnd type="none" w="med" len="med"/>
                    </a:lnL>
                    <a:lnR w="4763" cap="flat" cmpd="sng" algn="ctr">
                      <a:solidFill>
                        <a:srgbClr val="B4B4B4"/>
                      </a:solidFill>
                      <a:prstDash val="solid"/>
                      <a:round/>
                      <a:headEnd type="none" w="med" len="med"/>
                      <a:tailEnd type="none" w="med" len="med"/>
                    </a:lnR>
                    <a:lnT w="4763" cap="flat" cmpd="sng" algn="ctr">
                      <a:solidFill>
                        <a:srgbClr val="B4B4B4"/>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rgbClr val="FFFFFF"/>
                    </a:solidFill>
                  </a:tcPr>
                </a:tc>
                <a:tc>
                  <a:txBody>
                    <a:bodyPr/>
                    <a:lstStyle/>
                    <a:p>
                      <a:pPr algn="ctr"/>
                      <a:r>
                        <a:rPr lang="fr-FR" sz="1600" b="0" dirty="0">
                          <a:effectLst/>
                          <a:latin typeface="+mj-lt"/>
                        </a:rPr>
                        <a:t>Liste des contrats sur le site du Ministère CT</a:t>
                      </a:r>
                      <a:endParaRPr lang="fr-FR" sz="1600" dirty="0">
                        <a:effectLst/>
                        <a:latin typeface="+mj-lt"/>
                      </a:endParaRPr>
                    </a:p>
                  </a:txBody>
                  <a:tcPr marL="41492" marR="41492" marT="37343" marB="37343" anchor="ctr">
                    <a:lnL w="4763" cap="flat" cmpd="sng" algn="ctr">
                      <a:solidFill>
                        <a:srgbClr val="B4B4B4"/>
                      </a:solidFill>
                      <a:prstDash val="solid"/>
                      <a:round/>
                      <a:headEnd type="none" w="med" len="med"/>
                      <a:tailEnd type="none" w="med" len="med"/>
                    </a:lnL>
                    <a:lnR w="4763" cap="flat" cmpd="sng" algn="ctr">
                      <a:solidFill>
                        <a:srgbClr val="B4B4B4"/>
                      </a:solidFill>
                      <a:prstDash val="solid"/>
                      <a:round/>
                      <a:headEnd type="none" w="med" len="med"/>
                      <a:tailEnd type="none" w="med" len="med"/>
                    </a:lnR>
                    <a:lnT w="4763" cap="flat" cmpd="sng" algn="ctr">
                      <a:solidFill>
                        <a:srgbClr val="B4B4B4"/>
                      </a:solidFill>
                      <a:prstDash val="solid"/>
                      <a:round/>
                      <a:headEnd type="none" w="med" len="med"/>
                      <a:tailEnd type="none" w="med" len="med"/>
                    </a:lnT>
                    <a:lnB w="4763" cap="flat" cmpd="sng" algn="ctr">
                      <a:solidFill>
                        <a:srgbClr val="B4B4B4"/>
                      </a:solidFill>
                      <a:prstDash val="solid"/>
                      <a:round/>
                      <a:headEnd type="none" w="med" len="med"/>
                      <a:tailEnd type="none" w="med" len="med"/>
                    </a:lnB>
                    <a:solidFill>
                      <a:srgbClr val="FFFFFF"/>
                    </a:solidFill>
                  </a:tcPr>
                </a:tc>
              </a:tr>
            </a:tbl>
          </a:graphicData>
        </a:graphic>
      </p:graphicFrame>
      <p:sp>
        <p:nvSpPr>
          <p:cNvPr id="10" name="Titre 1"/>
          <p:cNvSpPr txBox="1">
            <a:spLocks/>
          </p:cNvSpPr>
          <p:nvPr/>
        </p:nvSpPr>
        <p:spPr>
          <a:xfrm>
            <a:off x="296862" y="1496761"/>
            <a:ext cx="8466138" cy="748242"/>
          </a:xfrm>
          <a:prstGeom prst="rect">
            <a:avLst/>
          </a:prstGeom>
        </p:spPr>
        <p:txBody>
          <a:bodyPr/>
          <a:lstStyle>
            <a:lvl1pPr marL="571500" indent="-571500" algn="l" defTabSz="457200" rtl="0" eaLnBrk="1" latinLnBrk="0" hangingPunct="1">
              <a:spcBef>
                <a:spcPct val="0"/>
              </a:spcBef>
              <a:buSzPct val="100000"/>
              <a:buFontTx/>
              <a:buBlip>
                <a:blip r:embed="rId3"/>
              </a:buBlip>
              <a:defRPr sz="3600" b="1" kern="1200">
                <a:solidFill>
                  <a:srgbClr val="83244E"/>
                </a:solidFill>
                <a:latin typeface="+mj-lt"/>
                <a:ea typeface="+mj-ea"/>
                <a:cs typeface="+mj-cs"/>
              </a:defRPr>
            </a:lvl1pPr>
          </a:lstStyle>
          <a:p>
            <a:pPr marL="0" indent="0" algn="ctr">
              <a:buNone/>
            </a:pPr>
            <a:r>
              <a:rPr lang="fr-FR" sz="1800" u="sng" cap="all" dirty="0" smtClean="0"/>
              <a:t>LES </a:t>
            </a:r>
            <a:r>
              <a:rPr lang="fr-FR" sz="1800" u="sng" cap="all" dirty="0"/>
              <a:t>DIFFÉRENTS CONTRATS PROPOSÉS AUX EMPLOYEURS </a:t>
            </a:r>
            <a:endParaRPr lang="fr-FR" sz="1800" u="sng" dirty="0"/>
          </a:p>
        </p:txBody>
      </p:sp>
      <p:sp>
        <p:nvSpPr>
          <p:cNvPr id="11"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71784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74463" y="1192084"/>
            <a:ext cx="8466138" cy="748242"/>
          </a:xfrm>
        </p:spPr>
        <p:txBody>
          <a:bodyPr/>
          <a:lstStyle/>
          <a:p>
            <a:pPr algn="ctr"/>
            <a:r>
              <a:rPr lang="fr-FR" dirty="0" smtClean="0"/>
              <a:t>Textes à paraître …</a:t>
            </a:r>
            <a:endParaRPr lang="fr-FR" dirty="0"/>
          </a:p>
        </p:txBody>
      </p:sp>
      <p:sp>
        <p:nvSpPr>
          <p:cNvPr id="5" name="Espace réservé du texte 4"/>
          <p:cNvSpPr>
            <a:spLocks noGrp="1"/>
          </p:cNvSpPr>
          <p:nvPr>
            <p:ph type="body" sz="quarter" idx="15"/>
          </p:nvPr>
        </p:nvSpPr>
        <p:spPr/>
        <p:txBody>
          <a:bodyPr/>
          <a:lstStyle/>
          <a:p>
            <a:endParaRPr lang="fr-FR"/>
          </a:p>
        </p:txBody>
      </p:sp>
      <p:sp>
        <p:nvSpPr>
          <p:cNvPr id="7" name="Espace réservé du texte 6"/>
          <p:cNvSpPr>
            <a:spLocks noGrp="1"/>
          </p:cNvSpPr>
          <p:nvPr>
            <p:ph type="body" sz="quarter" idx="17"/>
          </p:nvPr>
        </p:nvSpPr>
        <p:spPr/>
        <p:txBody>
          <a:bodyPr/>
          <a:lstStyle/>
          <a:p>
            <a:endParaRPr lang="fr-FR" dirty="0"/>
          </a:p>
        </p:txBody>
      </p:sp>
      <p:sp>
        <p:nvSpPr>
          <p:cNvPr id="8" name="Rectangle 7"/>
          <p:cNvSpPr/>
          <p:nvPr/>
        </p:nvSpPr>
        <p:spPr>
          <a:xfrm>
            <a:off x="190005" y="2036949"/>
            <a:ext cx="8835242" cy="4196020"/>
          </a:xfrm>
          <a:prstGeom prst="rect">
            <a:avLst/>
          </a:prstGeom>
        </p:spPr>
        <p:txBody>
          <a:bodyPr wrap="square">
            <a:spAutoFit/>
          </a:bodyPr>
          <a:lstStyle/>
          <a:p>
            <a:pPr marL="285750" lvl="0" indent="-285750">
              <a:lnSpc>
                <a:spcPct val="150000"/>
              </a:lnSpc>
              <a:buFont typeface="Wingdings" panose="05000000000000000000" pitchFamily="2" charset="2"/>
              <a:buChar char="q"/>
            </a:pPr>
            <a:r>
              <a:rPr lang="fr-FR" b="1" dirty="0"/>
              <a:t>Le montant de référence </a:t>
            </a:r>
            <a:r>
              <a:rPr lang="fr-FR" dirty="0"/>
              <a:t>sur lequel se basera la participation (quel panier de soins minimal pourra correspondre en santé, quelle garantie en prévoyance) et quel indice de révision ?</a:t>
            </a:r>
          </a:p>
          <a:p>
            <a:pPr marL="285750" lvl="0" indent="-285750">
              <a:lnSpc>
                <a:spcPct val="150000"/>
              </a:lnSpc>
              <a:buFont typeface="Wingdings" panose="05000000000000000000" pitchFamily="2" charset="2"/>
              <a:buChar char="q"/>
            </a:pPr>
            <a:r>
              <a:rPr lang="fr-FR" b="1" dirty="0"/>
              <a:t>La portabilité </a:t>
            </a:r>
            <a:r>
              <a:rPr lang="fr-FR" dirty="0"/>
              <a:t>des contrats en cas de mobilité</a:t>
            </a:r>
          </a:p>
          <a:p>
            <a:pPr marL="285750" lvl="0" indent="-285750">
              <a:lnSpc>
                <a:spcPct val="150000"/>
              </a:lnSpc>
              <a:buFont typeface="Wingdings" panose="05000000000000000000" pitchFamily="2" charset="2"/>
              <a:buChar char="q"/>
            </a:pPr>
            <a:r>
              <a:rPr lang="fr-FR" b="1" dirty="0"/>
              <a:t>Le public éligible</a:t>
            </a:r>
          </a:p>
          <a:p>
            <a:pPr marL="285750" lvl="0" indent="-285750">
              <a:lnSpc>
                <a:spcPct val="150000"/>
              </a:lnSpc>
              <a:buFont typeface="Wingdings" panose="05000000000000000000" pitchFamily="2" charset="2"/>
              <a:buChar char="q"/>
            </a:pPr>
            <a:r>
              <a:rPr lang="fr-FR" dirty="0"/>
              <a:t>Les </a:t>
            </a:r>
            <a:r>
              <a:rPr lang="fr-FR" b="1" dirty="0"/>
              <a:t>critères de solidarité intergénérationnelle </a:t>
            </a:r>
            <a:r>
              <a:rPr lang="fr-FR" dirty="0"/>
              <a:t>exigibles lors des consultations</a:t>
            </a:r>
          </a:p>
          <a:p>
            <a:pPr marL="285750" lvl="0" indent="-285750">
              <a:lnSpc>
                <a:spcPct val="150000"/>
              </a:lnSpc>
              <a:buFont typeface="Wingdings" panose="05000000000000000000" pitchFamily="2" charset="2"/>
              <a:buChar char="q"/>
            </a:pPr>
            <a:r>
              <a:rPr lang="fr-FR" dirty="0"/>
              <a:t>La </a:t>
            </a:r>
            <a:r>
              <a:rPr lang="fr-FR" b="1" dirty="0"/>
              <a:t>situation des retraités</a:t>
            </a:r>
          </a:p>
          <a:p>
            <a:pPr marL="285750" lvl="0" indent="-285750">
              <a:lnSpc>
                <a:spcPct val="150000"/>
              </a:lnSpc>
              <a:buFont typeface="Wingdings" panose="05000000000000000000" pitchFamily="2" charset="2"/>
              <a:buChar char="q"/>
            </a:pPr>
            <a:r>
              <a:rPr lang="fr-FR" dirty="0"/>
              <a:t>La situation des </a:t>
            </a:r>
            <a:r>
              <a:rPr lang="fr-FR" b="1" dirty="0"/>
              <a:t>agents multi-employeurs</a:t>
            </a:r>
          </a:p>
          <a:p>
            <a:pPr marL="285750" lvl="0" indent="-285750">
              <a:lnSpc>
                <a:spcPct val="150000"/>
              </a:lnSpc>
              <a:buFont typeface="Wingdings" panose="05000000000000000000" pitchFamily="2" charset="2"/>
              <a:buChar char="q"/>
            </a:pPr>
            <a:r>
              <a:rPr lang="fr-FR" b="1" dirty="0"/>
              <a:t>La fiscalité </a:t>
            </a:r>
            <a:r>
              <a:rPr lang="fr-FR" dirty="0"/>
              <a:t>applicable (agent et employeur)</a:t>
            </a:r>
          </a:p>
          <a:p>
            <a:pPr marL="285750" lvl="0" indent="-285750">
              <a:lnSpc>
                <a:spcPct val="150000"/>
              </a:lnSpc>
              <a:buFont typeface="Wingdings" panose="05000000000000000000" pitchFamily="2" charset="2"/>
              <a:buChar char="q"/>
            </a:pPr>
            <a:r>
              <a:rPr lang="fr-FR" dirty="0"/>
              <a:t>….</a:t>
            </a:r>
          </a:p>
        </p:txBody>
      </p:sp>
      <p:sp>
        <p:nvSpPr>
          <p:cNvPr id="6" name="Espace réservé du texte 2"/>
          <p:cNvSpPr>
            <a:spLocks noGrp="1"/>
          </p:cNvSpPr>
          <p:nvPr>
            <p:ph type="body" sz="quarter" idx="13"/>
          </p:nvPr>
        </p:nvSpPr>
        <p:spPr>
          <a:xfrm>
            <a:off x="5302470" y="356129"/>
            <a:ext cx="3460530" cy="288935"/>
          </a:xfrm>
        </p:spPr>
        <p:txBody>
          <a:bodyPr/>
          <a:lstStyle/>
          <a:p>
            <a:r>
              <a:rPr lang="fr-FR" dirty="0" smtClean="0"/>
              <a:t>PSC: Préparer le débat obligatoire</a:t>
            </a:r>
            <a:endParaRPr lang="fr-FR" dirty="0"/>
          </a:p>
        </p:txBody>
      </p:sp>
    </p:spTree>
    <p:extLst>
      <p:ext uri="{BB962C8B-B14F-4D97-AF65-F5344CB8AC3E}">
        <p14:creationId xmlns:p14="http://schemas.microsoft.com/office/powerpoint/2010/main" val="3269895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e 6">
      <a:dk1>
        <a:srgbClr val="000000"/>
      </a:dk1>
      <a:lt1>
        <a:sysClr val="window" lastClr="FFFFFF"/>
      </a:lt1>
      <a:dk2>
        <a:srgbClr val="0098B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10198</TotalTime>
  <Words>2261</Words>
  <Application>Microsoft Office PowerPoint</Application>
  <PresentationFormat>Affichage à l'écran (4:3)</PresentationFormat>
  <Paragraphs>409</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De quoi parle t-on?</vt:lpstr>
      <vt:lpstr>Le cadre juridique</vt:lpstr>
      <vt:lpstr>Jusqu’au 01 Janvier 2022</vt:lpstr>
      <vt:lpstr>Jusqu’au 01 Janvier 2022</vt:lpstr>
      <vt:lpstr>Les évolutions …</vt:lpstr>
      <vt:lpstr>Les évolutions …</vt:lpstr>
      <vt:lpstr>Présentation PowerPoint</vt:lpstr>
      <vt:lpstr>Textes à paraître …</vt:lpstr>
      <vt:lpstr>Les délais de mise en œuvre</vt:lpstr>
      <vt:lpstr>Animer le débat en assemblée délibérante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données départementales</vt:lpstr>
      <vt:lpstr>Présentation PowerPoint</vt:lpstr>
      <vt:lpstr>Présentation PowerPoint</vt:lpstr>
      <vt:lpstr>Présentation PowerPoint</vt:lpstr>
      <vt:lpstr>Présentation PowerPoint</vt:lpstr>
      <vt:lpstr>Présentation PowerPoint</vt:lpstr>
    </vt:vector>
  </TitlesOfParts>
  <Company>Agence Réseaux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pao27</dc:creator>
  <cp:lastModifiedBy>CORNEC Claire</cp:lastModifiedBy>
  <cp:revision>856</cp:revision>
  <cp:lastPrinted>2021-10-05T14:23:53Z</cp:lastPrinted>
  <dcterms:created xsi:type="dcterms:W3CDTF">2013-12-18T15:21:05Z</dcterms:created>
  <dcterms:modified xsi:type="dcterms:W3CDTF">2021-12-20T07:10:59Z</dcterms:modified>
</cp:coreProperties>
</file>